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3"/>
  </p:notesMasterIdLst>
  <p:sldIdLst>
    <p:sldId id="267" r:id="rId2"/>
    <p:sldId id="268" r:id="rId3"/>
    <p:sldId id="298" r:id="rId4"/>
    <p:sldId id="271" r:id="rId5"/>
    <p:sldId id="295" r:id="rId6"/>
    <p:sldId id="294" r:id="rId7"/>
    <p:sldId id="296" r:id="rId8"/>
    <p:sldId id="297" r:id="rId9"/>
    <p:sldId id="291" r:id="rId10"/>
    <p:sldId id="302" r:id="rId11"/>
    <p:sldId id="301" r:id="rId12"/>
    <p:sldId id="289" r:id="rId13"/>
    <p:sldId id="299" r:id="rId14"/>
    <p:sldId id="264" r:id="rId15"/>
    <p:sldId id="276" r:id="rId16"/>
    <p:sldId id="287" r:id="rId17"/>
    <p:sldId id="280" r:id="rId18"/>
    <p:sldId id="290" r:id="rId19"/>
    <p:sldId id="278" r:id="rId20"/>
    <p:sldId id="265" r:id="rId21"/>
    <p:sldId id="266" r:id="rId22"/>
    <p:sldId id="279" r:id="rId23"/>
    <p:sldId id="277" r:id="rId24"/>
    <p:sldId id="263" r:id="rId25"/>
    <p:sldId id="270" r:id="rId26"/>
    <p:sldId id="283" r:id="rId27"/>
    <p:sldId id="284" r:id="rId28"/>
    <p:sldId id="285" r:id="rId29"/>
    <p:sldId id="286" r:id="rId30"/>
    <p:sldId id="292" r:id="rId31"/>
    <p:sldId id="28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2E11"/>
    <a:srgbClr val="007A37"/>
    <a:srgbClr val="005C2A"/>
    <a:srgbClr val="C3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36" autoAdjust="0"/>
    <p:restoredTop sz="94622" autoAdjust="0"/>
  </p:normalViewPr>
  <p:slideViewPr>
    <p:cSldViewPr>
      <p:cViewPr varScale="1">
        <p:scale>
          <a:sx n="108" d="100"/>
          <a:sy n="108" d="100"/>
        </p:scale>
        <p:origin x="68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0C02E2-BC2B-4CD7-ACC1-0B079ED179AF}" type="doc">
      <dgm:prSet loTypeId="urn:microsoft.com/office/officeart/2005/8/layout/pyramid2" loCatId="list" qsTypeId="urn:microsoft.com/office/officeart/2005/8/quickstyle/simple4" qsCatId="simple" csTypeId="urn:microsoft.com/office/officeart/2005/8/colors/accent1_2" csCatId="accent1" phldr="1"/>
      <dgm:spPr/>
    </dgm:pt>
    <dgm:pt modelId="{4F9D81D5-14C0-4CDD-88FF-5E19DB0E3934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i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Абоненсткая плата</a:t>
          </a:r>
        </a:p>
      </dgm:t>
    </dgm:pt>
    <dgm:pt modelId="{16480C5E-4EB1-4C55-8A80-50BA41B7C8D2}" type="parTrans" cxnId="{9FF016C2-5539-4516-BE45-D7CBC87BB0EE}">
      <dgm:prSet/>
      <dgm:spPr/>
      <dgm:t>
        <a:bodyPr/>
        <a:lstStyle/>
        <a:p>
          <a:endParaRPr lang="ru-RU"/>
        </a:p>
      </dgm:t>
    </dgm:pt>
    <dgm:pt modelId="{80BCB24A-4222-4268-B848-73D9CDBF74C4}" type="sibTrans" cxnId="{9FF016C2-5539-4516-BE45-D7CBC87BB0EE}">
      <dgm:prSet/>
      <dgm:spPr/>
      <dgm:t>
        <a:bodyPr/>
        <a:lstStyle/>
        <a:p>
          <a:endParaRPr lang="ru-RU"/>
        </a:p>
      </dgm:t>
    </dgm:pt>
    <dgm:pt modelId="{01ED03C0-4E9B-474D-9C42-D7FDBBC58A1F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i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Обслуживание видеокамер</a:t>
          </a:r>
        </a:p>
      </dgm:t>
    </dgm:pt>
    <dgm:pt modelId="{4003E50D-F054-4F00-8987-F531CBCDDBFB}" type="parTrans" cxnId="{CAA090F6-1C64-41DE-9C66-61D22AE2F1EE}">
      <dgm:prSet/>
      <dgm:spPr/>
      <dgm:t>
        <a:bodyPr/>
        <a:lstStyle/>
        <a:p>
          <a:endParaRPr lang="ru-RU"/>
        </a:p>
      </dgm:t>
    </dgm:pt>
    <dgm:pt modelId="{D5508D47-A44B-433E-B40E-A0EEEEB605A0}" type="sibTrans" cxnId="{CAA090F6-1C64-41DE-9C66-61D22AE2F1EE}">
      <dgm:prSet/>
      <dgm:spPr/>
      <dgm:t>
        <a:bodyPr/>
        <a:lstStyle/>
        <a:p>
          <a:endParaRPr lang="ru-RU"/>
        </a:p>
      </dgm:t>
    </dgm:pt>
    <dgm:pt modelId="{7CEC0B91-61BC-4393-8219-35B55B451E6A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i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Установка оборудования</a:t>
          </a:r>
        </a:p>
      </dgm:t>
    </dgm:pt>
    <dgm:pt modelId="{1E1B7412-8B70-4BC4-888A-892E21E96518}" type="parTrans" cxnId="{028B0EB8-FEFF-492A-B386-D53EFE0B723B}">
      <dgm:prSet/>
      <dgm:spPr/>
      <dgm:t>
        <a:bodyPr/>
        <a:lstStyle/>
        <a:p>
          <a:endParaRPr lang="ru-RU"/>
        </a:p>
      </dgm:t>
    </dgm:pt>
    <dgm:pt modelId="{CD0CD910-DD0F-401A-B574-89598CC29378}" type="sibTrans" cxnId="{028B0EB8-FEFF-492A-B386-D53EFE0B723B}">
      <dgm:prSet/>
      <dgm:spPr/>
      <dgm:t>
        <a:bodyPr/>
        <a:lstStyle/>
        <a:p>
          <a:endParaRPr lang="ru-RU"/>
        </a:p>
      </dgm:t>
    </dgm:pt>
    <dgm:pt modelId="{F6422C51-7A03-4EB5-BE6A-152C9007D5B8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i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Ремонт</a:t>
          </a:r>
          <a:r>
            <a:rPr lang="en-US" sz="2000" b="1" i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ru-RU" sz="2000" b="1" i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замена оборудования</a:t>
          </a:r>
        </a:p>
      </dgm:t>
    </dgm:pt>
    <dgm:pt modelId="{479464E4-29AD-448D-AC0E-7E57D2EF9D1A}" type="parTrans" cxnId="{FA225AD4-A2F7-4D5A-BD0A-76DF4581148D}">
      <dgm:prSet/>
      <dgm:spPr/>
      <dgm:t>
        <a:bodyPr/>
        <a:lstStyle/>
        <a:p>
          <a:endParaRPr lang="ru-RU"/>
        </a:p>
      </dgm:t>
    </dgm:pt>
    <dgm:pt modelId="{961225C4-EC52-4A46-A3C8-7912FF9D6EF3}" type="sibTrans" cxnId="{FA225AD4-A2F7-4D5A-BD0A-76DF4581148D}">
      <dgm:prSet/>
      <dgm:spPr/>
      <dgm:t>
        <a:bodyPr/>
        <a:lstStyle/>
        <a:p>
          <a:endParaRPr lang="ru-RU"/>
        </a:p>
      </dgm:t>
    </dgm:pt>
    <dgm:pt modelId="{3D31363D-D830-43B8-8503-02D934686B90}" type="pres">
      <dgm:prSet presAssocID="{BD0C02E2-BC2B-4CD7-ACC1-0B079ED179AF}" presName="compositeShape" presStyleCnt="0">
        <dgm:presLayoutVars>
          <dgm:dir/>
          <dgm:resizeHandles/>
        </dgm:presLayoutVars>
      </dgm:prSet>
      <dgm:spPr/>
    </dgm:pt>
    <dgm:pt modelId="{A65AD8F9-5919-4103-812A-C35C632DEF92}" type="pres">
      <dgm:prSet presAssocID="{BD0C02E2-BC2B-4CD7-ACC1-0B079ED179AF}" presName="pyramid" presStyleLbl="node1" presStyleIdx="0" presStyleCnt="1" custScaleX="113417" custLinFactNeighborX="-6368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B4EA8459-0296-47F4-B952-0988A8A34BB5}" type="pres">
      <dgm:prSet presAssocID="{BD0C02E2-BC2B-4CD7-ACC1-0B079ED179AF}" presName="theList" presStyleCnt="0"/>
      <dgm:spPr/>
    </dgm:pt>
    <dgm:pt modelId="{E1C16AC1-FB57-45A4-9E8A-B289BDDC7852}" type="pres">
      <dgm:prSet presAssocID="{4F9D81D5-14C0-4CDD-88FF-5E19DB0E3934}" presName="aNode" presStyleLbl="fgAcc1" presStyleIdx="0" presStyleCnt="4">
        <dgm:presLayoutVars>
          <dgm:bulletEnabled val="1"/>
        </dgm:presLayoutVars>
      </dgm:prSet>
      <dgm:spPr/>
    </dgm:pt>
    <dgm:pt modelId="{DAE5477B-0965-49E9-9F2C-5498C49C26D3}" type="pres">
      <dgm:prSet presAssocID="{4F9D81D5-14C0-4CDD-88FF-5E19DB0E3934}" presName="aSpace" presStyleCnt="0"/>
      <dgm:spPr/>
    </dgm:pt>
    <dgm:pt modelId="{EE541CDB-0E65-4662-BB8C-6EB0C6F2D426}" type="pres">
      <dgm:prSet presAssocID="{F6422C51-7A03-4EB5-BE6A-152C9007D5B8}" presName="aNode" presStyleLbl="fgAcc1" presStyleIdx="1" presStyleCnt="4">
        <dgm:presLayoutVars>
          <dgm:bulletEnabled val="1"/>
        </dgm:presLayoutVars>
      </dgm:prSet>
      <dgm:spPr/>
    </dgm:pt>
    <dgm:pt modelId="{43DAC42B-4ED4-450E-ACBF-59E3A9B6CE70}" type="pres">
      <dgm:prSet presAssocID="{F6422C51-7A03-4EB5-BE6A-152C9007D5B8}" presName="aSpace" presStyleCnt="0"/>
      <dgm:spPr/>
    </dgm:pt>
    <dgm:pt modelId="{724FB6D6-5D57-401E-8738-DA20341F2FEE}" type="pres">
      <dgm:prSet presAssocID="{01ED03C0-4E9B-474D-9C42-D7FDBBC58A1F}" presName="aNode" presStyleLbl="fgAcc1" presStyleIdx="2" presStyleCnt="4">
        <dgm:presLayoutVars>
          <dgm:bulletEnabled val="1"/>
        </dgm:presLayoutVars>
      </dgm:prSet>
      <dgm:spPr/>
    </dgm:pt>
    <dgm:pt modelId="{8CBE724E-F524-43A8-AE44-92403214BBC7}" type="pres">
      <dgm:prSet presAssocID="{01ED03C0-4E9B-474D-9C42-D7FDBBC58A1F}" presName="aSpace" presStyleCnt="0"/>
      <dgm:spPr/>
    </dgm:pt>
    <dgm:pt modelId="{B4DAFAA0-A560-4C34-8D8E-F8687D58D03F}" type="pres">
      <dgm:prSet presAssocID="{7CEC0B91-61BC-4393-8219-35B55B451E6A}" presName="aNode" presStyleLbl="fgAcc1" presStyleIdx="3" presStyleCnt="4">
        <dgm:presLayoutVars>
          <dgm:bulletEnabled val="1"/>
        </dgm:presLayoutVars>
      </dgm:prSet>
      <dgm:spPr/>
    </dgm:pt>
    <dgm:pt modelId="{CE16C99E-6F9B-4BAA-AE81-957D00EFC4FA}" type="pres">
      <dgm:prSet presAssocID="{7CEC0B91-61BC-4393-8219-35B55B451E6A}" presName="aSpace" presStyleCnt="0"/>
      <dgm:spPr/>
    </dgm:pt>
  </dgm:ptLst>
  <dgm:cxnLst>
    <dgm:cxn modelId="{028B0EB8-FEFF-492A-B386-D53EFE0B723B}" srcId="{BD0C02E2-BC2B-4CD7-ACC1-0B079ED179AF}" destId="{7CEC0B91-61BC-4393-8219-35B55B451E6A}" srcOrd="3" destOrd="0" parTransId="{1E1B7412-8B70-4BC4-888A-892E21E96518}" sibTransId="{CD0CD910-DD0F-401A-B574-89598CC29378}"/>
    <dgm:cxn modelId="{77D86D8A-8504-E147-BB18-FFC2099F5A5C}" type="presOf" srcId="{F6422C51-7A03-4EB5-BE6A-152C9007D5B8}" destId="{EE541CDB-0E65-4662-BB8C-6EB0C6F2D426}" srcOrd="0" destOrd="0" presId="urn:microsoft.com/office/officeart/2005/8/layout/pyramid2"/>
    <dgm:cxn modelId="{53297FE1-1BF7-4B40-A438-2358554E5B82}" type="presOf" srcId="{7CEC0B91-61BC-4393-8219-35B55B451E6A}" destId="{B4DAFAA0-A560-4C34-8D8E-F8687D58D03F}" srcOrd="0" destOrd="0" presId="urn:microsoft.com/office/officeart/2005/8/layout/pyramid2"/>
    <dgm:cxn modelId="{9FF016C2-5539-4516-BE45-D7CBC87BB0EE}" srcId="{BD0C02E2-BC2B-4CD7-ACC1-0B079ED179AF}" destId="{4F9D81D5-14C0-4CDD-88FF-5E19DB0E3934}" srcOrd="0" destOrd="0" parTransId="{16480C5E-4EB1-4C55-8A80-50BA41B7C8D2}" sibTransId="{80BCB24A-4222-4268-B848-73D9CDBF74C4}"/>
    <dgm:cxn modelId="{FA225AD4-A2F7-4D5A-BD0A-76DF4581148D}" srcId="{BD0C02E2-BC2B-4CD7-ACC1-0B079ED179AF}" destId="{F6422C51-7A03-4EB5-BE6A-152C9007D5B8}" srcOrd="1" destOrd="0" parTransId="{479464E4-29AD-448D-AC0E-7E57D2EF9D1A}" sibTransId="{961225C4-EC52-4A46-A3C8-7912FF9D6EF3}"/>
    <dgm:cxn modelId="{FFC7C026-00BF-0E45-AF76-AE028B122C11}" type="presOf" srcId="{BD0C02E2-BC2B-4CD7-ACC1-0B079ED179AF}" destId="{3D31363D-D830-43B8-8503-02D934686B90}" srcOrd="0" destOrd="0" presId="urn:microsoft.com/office/officeart/2005/8/layout/pyramid2"/>
    <dgm:cxn modelId="{669F252F-D149-614C-BBAE-90382ED0DED5}" type="presOf" srcId="{4F9D81D5-14C0-4CDD-88FF-5E19DB0E3934}" destId="{E1C16AC1-FB57-45A4-9E8A-B289BDDC7852}" srcOrd="0" destOrd="0" presId="urn:microsoft.com/office/officeart/2005/8/layout/pyramid2"/>
    <dgm:cxn modelId="{F5D80ECC-B6F2-724C-94B2-750ADF40B5F1}" type="presOf" srcId="{01ED03C0-4E9B-474D-9C42-D7FDBBC58A1F}" destId="{724FB6D6-5D57-401E-8738-DA20341F2FEE}" srcOrd="0" destOrd="0" presId="urn:microsoft.com/office/officeart/2005/8/layout/pyramid2"/>
    <dgm:cxn modelId="{CAA090F6-1C64-41DE-9C66-61D22AE2F1EE}" srcId="{BD0C02E2-BC2B-4CD7-ACC1-0B079ED179AF}" destId="{01ED03C0-4E9B-474D-9C42-D7FDBBC58A1F}" srcOrd="2" destOrd="0" parTransId="{4003E50D-F054-4F00-8987-F531CBCDDBFB}" sibTransId="{D5508D47-A44B-433E-B40E-A0EEEEB605A0}"/>
    <dgm:cxn modelId="{7DB1EF0C-FCEE-FC4B-82C7-0C119643E14C}" type="presParOf" srcId="{3D31363D-D830-43B8-8503-02D934686B90}" destId="{A65AD8F9-5919-4103-812A-C35C632DEF92}" srcOrd="0" destOrd="0" presId="urn:microsoft.com/office/officeart/2005/8/layout/pyramid2"/>
    <dgm:cxn modelId="{3976F557-E954-9B45-A9E9-2FD9E82391D7}" type="presParOf" srcId="{3D31363D-D830-43B8-8503-02D934686B90}" destId="{B4EA8459-0296-47F4-B952-0988A8A34BB5}" srcOrd="1" destOrd="0" presId="urn:microsoft.com/office/officeart/2005/8/layout/pyramid2"/>
    <dgm:cxn modelId="{27280269-F24C-4E4A-80B6-58EFAC98D5AE}" type="presParOf" srcId="{B4EA8459-0296-47F4-B952-0988A8A34BB5}" destId="{E1C16AC1-FB57-45A4-9E8A-B289BDDC7852}" srcOrd="0" destOrd="0" presId="urn:microsoft.com/office/officeart/2005/8/layout/pyramid2"/>
    <dgm:cxn modelId="{D1BFD4F0-CA79-CC42-9D6B-B2320762E8D6}" type="presParOf" srcId="{B4EA8459-0296-47F4-B952-0988A8A34BB5}" destId="{DAE5477B-0965-49E9-9F2C-5498C49C26D3}" srcOrd="1" destOrd="0" presId="urn:microsoft.com/office/officeart/2005/8/layout/pyramid2"/>
    <dgm:cxn modelId="{FDDCDE2B-32D5-2C43-9025-17CF32149AFC}" type="presParOf" srcId="{B4EA8459-0296-47F4-B952-0988A8A34BB5}" destId="{EE541CDB-0E65-4662-BB8C-6EB0C6F2D426}" srcOrd="2" destOrd="0" presId="urn:microsoft.com/office/officeart/2005/8/layout/pyramid2"/>
    <dgm:cxn modelId="{D21C3656-4B0C-214A-9941-7E8A5599669C}" type="presParOf" srcId="{B4EA8459-0296-47F4-B952-0988A8A34BB5}" destId="{43DAC42B-4ED4-450E-ACBF-59E3A9B6CE70}" srcOrd="3" destOrd="0" presId="urn:microsoft.com/office/officeart/2005/8/layout/pyramid2"/>
    <dgm:cxn modelId="{91D96C98-B788-F845-95EB-220B4A248076}" type="presParOf" srcId="{B4EA8459-0296-47F4-B952-0988A8A34BB5}" destId="{724FB6D6-5D57-401E-8738-DA20341F2FEE}" srcOrd="4" destOrd="0" presId="urn:microsoft.com/office/officeart/2005/8/layout/pyramid2"/>
    <dgm:cxn modelId="{5BDE4A20-E869-6F4B-98BA-3A7FA6B6A9C2}" type="presParOf" srcId="{B4EA8459-0296-47F4-B952-0988A8A34BB5}" destId="{8CBE724E-F524-43A8-AE44-92403214BBC7}" srcOrd="5" destOrd="0" presId="urn:microsoft.com/office/officeart/2005/8/layout/pyramid2"/>
    <dgm:cxn modelId="{415703AE-79D5-AC42-8EFA-C6A506EE6099}" type="presParOf" srcId="{B4EA8459-0296-47F4-B952-0988A8A34BB5}" destId="{B4DAFAA0-A560-4C34-8D8E-F8687D58D03F}" srcOrd="6" destOrd="0" presId="urn:microsoft.com/office/officeart/2005/8/layout/pyramid2"/>
    <dgm:cxn modelId="{8ED939AF-5300-2645-BF59-24B0B17851C4}" type="presParOf" srcId="{B4EA8459-0296-47F4-B952-0988A8A34BB5}" destId="{CE16C99E-6F9B-4BAA-AE81-957D00EFC4F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7D6B34-17C9-44AF-8923-33CFCD830B31}" type="doc">
      <dgm:prSet loTypeId="urn:microsoft.com/office/officeart/2005/8/layout/balance1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20EFDD-8AEC-4222-9CD8-68141086634B}">
      <dgm:prSet phldrT="[Текст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B w="120650" h="57150" prst="relaxedInset"/>
          <a:contourClr>
            <a:schemeClr val="bg1"/>
          </a:contourClr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 i="0" dirty="0">
              <a:solidFill>
                <a:schemeClr val="tx1">
                  <a:lumMod val="95000"/>
                  <a:lumOff val="5000"/>
                </a:schemeClr>
              </a:solidFill>
              <a:effectLst/>
            </a:rPr>
            <a:t>Частные фирмы</a:t>
          </a:r>
        </a:p>
      </dgm:t>
    </dgm:pt>
    <dgm:pt modelId="{2DC4C43B-C0DD-474A-BAC6-97F64A4E0110}" type="parTrans" cxnId="{41EE2148-8A13-4C7C-8EA1-252910242C6C}">
      <dgm:prSet/>
      <dgm:spPr/>
      <dgm:t>
        <a:bodyPr/>
        <a:lstStyle/>
        <a:p>
          <a:endParaRPr lang="ru-RU"/>
        </a:p>
      </dgm:t>
    </dgm:pt>
    <dgm:pt modelId="{9AF05EFF-C0E5-44E0-B6AC-16A50577440D}" type="sibTrans" cxnId="{41EE2148-8A13-4C7C-8EA1-252910242C6C}">
      <dgm:prSet/>
      <dgm:spPr/>
      <dgm:t>
        <a:bodyPr/>
        <a:lstStyle/>
        <a:p>
          <a:endParaRPr lang="ru-RU"/>
        </a:p>
      </dgm:t>
    </dgm:pt>
    <dgm:pt modelId="{DA3D240C-B7A2-4F9F-AD1D-865CBEF1BD6F}">
      <dgm:prSet phldrT="[Текст]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Обещания</a:t>
          </a:r>
          <a:endParaRPr lang="ru-RU" b="1" dirty="0">
            <a:solidFill>
              <a:schemeClr val="tx1"/>
            </a:solidFill>
          </a:endParaRPr>
        </a:p>
      </dgm:t>
    </dgm:pt>
    <dgm:pt modelId="{83FA3A49-C467-4B78-8FA4-9207AB9FCADD}" type="parTrans" cxnId="{0472DB46-1CBE-4984-8D16-8CD6CDADD371}">
      <dgm:prSet/>
      <dgm:spPr/>
      <dgm:t>
        <a:bodyPr/>
        <a:lstStyle/>
        <a:p>
          <a:endParaRPr lang="ru-RU"/>
        </a:p>
      </dgm:t>
    </dgm:pt>
    <dgm:pt modelId="{3CE5D191-03D6-4441-AAD4-C657E5474E0A}" type="sibTrans" cxnId="{0472DB46-1CBE-4984-8D16-8CD6CDADD371}">
      <dgm:prSet/>
      <dgm:spPr/>
      <dgm:t>
        <a:bodyPr/>
        <a:lstStyle/>
        <a:p>
          <a:endParaRPr lang="ru-RU"/>
        </a:p>
      </dgm:t>
    </dgm:pt>
    <dgm:pt modelId="{D31CDA99-6382-437F-BDA8-247EBED0DCF7}">
      <dgm:prSet phldrT="[Текст]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«Единовременные» затраты</a:t>
          </a:r>
          <a:endParaRPr lang="ru-RU" b="1" dirty="0">
            <a:solidFill>
              <a:schemeClr val="tx1"/>
            </a:solidFill>
          </a:endParaRPr>
        </a:p>
      </dgm:t>
    </dgm:pt>
    <dgm:pt modelId="{6AC872DD-493B-46B7-901C-9A815B37DBDA}" type="parTrans" cxnId="{44B76901-8E4B-4D4C-95D3-B5DADE409ADD}">
      <dgm:prSet/>
      <dgm:spPr/>
      <dgm:t>
        <a:bodyPr/>
        <a:lstStyle/>
        <a:p>
          <a:endParaRPr lang="ru-RU"/>
        </a:p>
      </dgm:t>
    </dgm:pt>
    <dgm:pt modelId="{8DE282FE-36BE-43AA-97AE-03F3C26C6B6E}" type="sibTrans" cxnId="{44B76901-8E4B-4D4C-95D3-B5DADE409ADD}">
      <dgm:prSet/>
      <dgm:spPr/>
      <dgm:t>
        <a:bodyPr/>
        <a:lstStyle/>
        <a:p>
          <a:endParaRPr lang="ru-RU"/>
        </a:p>
      </dgm:t>
    </dgm:pt>
    <dgm:pt modelId="{46C7732B-F30C-41B5-B3C3-AFC046DCDD74}">
      <dgm:prSet phldrT="[Текст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B w="120650" h="57150" prst="relaxedInset"/>
          <a:contourClr>
            <a:schemeClr val="bg1"/>
          </a:contourClr>
        </a:sp3d>
      </dgm:spPr>
      <dgm:t>
        <a:bodyPr/>
        <a:lstStyle/>
        <a:p>
          <a:r>
            <a:rPr lang="ru-RU" b="0" i="0" dirty="0">
              <a:solidFill>
                <a:schemeClr val="tx1">
                  <a:lumMod val="95000"/>
                  <a:lumOff val="5000"/>
                </a:schemeClr>
              </a:solidFill>
              <a:effectLst/>
            </a:rPr>
            <a:t>РОСТЕЛЕКОМ</a:t>
          </a:r>
        </a:p>
      </dgm:t>
    </dgm:pt>
    <dgm:pt modelId="{08365647-12B1-4702-8E60-77A3F1F0B357}" type="parTrans" cxnId="{3D232F64-DDB6-4A16-8AE8-F488154DDC00}">
      <dgm:prSet/>
      <dgm:spPr/>
      <dgm:t>
        <a:bodyPr/>
        <a:lstStyle/>
        <a:p>
          <a:endParaRPr lang="ru-RU"/>
        </a:p>
      </dgm:t>
    </dgm:pt>
    <dgm:pt modelId="{B9A7D189-1C3A-447F-BECD-300651DD3178}" type="sibTrans" cxnId="{3D232F64-DDB6-4A16-8AE8-F488154DDC00}">
      <dgm:prSet/>
      <dgm:spPr/>
      <dgm:t>
        <a:bodyPr/>
        <a:lstStyle/>
        <a:p>
          <a:endParaRPr lang="ru-RU"/>
        </a:p>
      </dgm:t>
    </dgm:pt>
    <dgm:pt modelId="{ED89603A-904D-4906-8C6B-C47E3F83D21E}">
      <dgm:prSet phldrT="[Текст]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Качество</a:t>
          </a:r>
          <a:endParaRPr lang="ru-RU" b="1" dirty="0">
            <a:solidFill>
              <a:schemeClr val="tx1"/>
            </a:solidFill>
          </a:endParaRPr>
        </a:p>
      </dgm:t>
    </dgm:pt>
    <dgm:pt modelId="{B8D87598-C648-4F6D-9C72-AAE2B88B147C}" type="parTrans" cxnId="{C2CDEB5C-0E4D-4C6E-9705-99DE9FC497A8}">
      <dgm:prSet/>
      <dgm:spPr/>
      <dgm:t>
        <a:bodyPr/>
        <a:lstStyle/>
        <a:p>
          <a:endParaRPr lang="ru-RU"/>
        </a:p>
      </dgm:t>
    </dgm:pt>
    <dgm:pt modelId="{20BEFE4D-2A24-45B9-9E28-280E25672956}" type="sibTrans" cxnId="{C2CDEB5C-0E4D-4C6E-9705-99DE9FC497A8}">
      <dgm:prSet/>
      <dgm:spPr/>
      <dgm:t>
        <a:bodyPr/>
        <a:lstStyle/>
        <a:p>
          <a:endParaRPr lang="ru-RU"/>
        </a:p>
      </dgm:t>
    </dgm:pt>
    <dgm:pt modelId="{E291DEB6-F531-4B66-9D1B-02DD6BF1303E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Надежность</a:t>
          </a:r>
        </a:p>
      </dgm:t>
    </dgm:pt>
    <dgm:pt modelId="{1C642764-3BFB-4C98-85DE-4E361E27BDAD}" type="parTrans" cxnId="{7E6735C0-9EA1-49BE-9FC0-0836377AEB82}">
      <dgm:prSet/>
      <dgm:spPr/>
      <dgm:t>
        <a:bodyPr/>
        <a:lstStyle/>
        <a:p>
          <a:endParaRPr lang="ru-RU"/>
        </a:p>
      </dgm:t>
    </dgm:pt>
    <dgm:pt modelId="{E9CDA418-78EE-4D0E-93EA-06F68D57B5C1}" type="sibTrans" cxnId="{7E6735C0-9EA1-49BE-9FC0-0836377AEB82}">
      <dgm:prSet/>
      <dgm:spPr/>
      <dgm:t>
        <a:bodyPr/>
        <a:lstStyle/>
        <a:p>
          <a:endParaRPr lang="ru-RU"/>
        </a:p>
      </dgm:t>
    </dgm:pt>
    <dgm:pt modelId="{9439573A-6836-4ABB-9108-C9BA4CAA9D84}">
      <dgm:prSet phldrT="[Текст]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Гарантии</a:t>
          </a:r>
          <a:endParaRPr lang="ru-RU" b="1" dirty="0">
            <a:solidFill>
              <a:schemeClr val="tx1"/>
            </a:solidFill>
          </a:endParaRPr>
        </a:p>
      </dgm:t>
    </dgm:pt>
    <dgm:pt modelId="{2C617806-26D5-4681-AEF4-1BD5D58953E5}" type="parTrans" cxnId="{D7CB2D5B-C3AC-4D45-A27D-9D60DA926C25}">
      <dgm:prSet/>
      <dgm:spPr/>
      <dgm:t>
        <a:bodyPr/>
        <a:lstStyle/>
        <a:p>
          <a:endParaRPr lang="ru-RU"/>
        </a:p>
      </dgm:t>
    </dgm:pt>
    <dgm:pt modelId="{931560F9-A52C-4950-BB7D-A3AC1141167A}" type="sibTrans" cxnId="{D7CB2D5B-C3AC-4D45-A27D-9D60DA926C25}">
      <dgm:prSet/>
      <dgm:spPr/>
      <dgm:t>
        <a:bodyPr/>
        <a:lstStyle/>
        <a:p>
          <a:endParaRPr lang="ru-RU"/>
        </a:p>
      </dgm:t>
    </dgm:pt>
    <dgm:pt modelId="{6956AA0E-8843-4FBC-8198-E23A17F5E00A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Государственный уровень</a:t>
          </a:r>
        </a:p>
      </dgm:t>
    </dgm:pt>
    <dgm:pt modelId="{E3D031C1-AFA0-4FAF-BCE6-FAF6F941F090}" type="parTrans" cxnId="{C10DBC1B-D31F-4648-9D4D-578A405B3FE0}">
      <dgm:prSet/>
      <dgm:spPr/>
      <dgm:t>
        <a:bodyPr/>
        <a:lstStyle/>
        <a:p>
          <a:endParaRPr lang="ru-RU"/>
        </a:p>
      </dgm:t>
    </dgm:pt>
    <dgm:pt modelId="{6C1DBA7E-B9A2-41B3-8BB8-5F7C5D2DEDB4}" type="sibTrans" cxnId="{C10DBC1B-D31F-4648-9D4D-578A405B3FE0}">
      <dgm:prSet/>
      <dgm:spPr/>
      <dgm:t>
        <a:bodyPr/>
        <a:lstStyle/>
        <a:p>
          <a:endParaRPr lang="ru-RU"/>
        </a:p>
      </dgm:t>
    </dgm:pt>
    <dgm:pt modelId="{27FB57BF-4D80-42A7-881A-8C2017B55866}" type="pres">
      <dgm:prSet presAssocID="{DC7D6B34-17C9-44AF-8923-33CFCD830B31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D3C3F4DF-55C3-4A18-A214-A6A1156E8B28}" type="pres">
      <dgm:prSet presAssocID="{DC7D6B34-17C9-44AF-8923-33CFCD830B31}" presName="dummyMaxCanvas" presStyleCnt="0"/>
      <dgm:spPr/>
    </dgm:pt>
    <dgm:pt modelId="{286C1783-5A7E-4E87-A47C-FB3BE8AFF5A6}" type="pres">
      <dgm:prSet presAssocID="{DC7D6B34-17C9-44AF-8923-33CFCD830B31}" presName="parentComposite" presStyleCnt="0"/>
      <dgm:spPr/>
    </dgm:pt>
    <dgm:pt modelId="{B3DDEABC-10CB-4A22-905A-E6C6922775E0}" type="pres">
      <dgm:prSet presAssocID="{DC7D6B34-17C9-44AF-8923-33CFCD830B31}" presName="parent1" presStyleLbl="alignAccFollowNode1" presStyleIdx="0" presStyleCnt="4" custScaleX="136743" custLinFactNeighborX="-22701" custLinFactNeighborY="-2919">
        <dgm:presLayoutVars>
          <dgm:chMax val="4"/>
        </dgm:presLayoutVars>
      </dgm:prSet>
      <dgm:spPr/>
    </dgm:pt>
    <dgm:pt modelId="{640837D3-C8EA-4920-A02B-DF15C543F2EA}" type="pres">
      <dgm:prSet presAssocID="{DC7D6B34-17C9-44AF-8923-33CFCD830B31}" presName="parent2" presStyleLbl="alignAccFollowNode1" presStyleIdx="1" presStyleCnt="4" custScaleX="131075" custLinFactNeighborX="12972" custLinFactNeighborY="-1459">
        <dgm:presLayoutVars>
          <dgm:chMax val="4"/>
        </dgm:presLayoutVars>
      </dgm:prSet>
      <dgm:spPr/>
    </dgm:pt>
    <dgm:pt modelId="{0754046A-3456-4C18-B956-C84AA473061E}" type="pres">
      <dgm:prSet presAssocID="{DC7D6B34-17C9-44AF-8923-33CFCD830B31}" presName="childrenComposite" presStyleCnt="0"/>
      <dgm:spPr/>
    </dgm:pt>
    <dgm:pt modelId="{04762609-1B1F-4175-8027-9B82415EBFA0}" type="pres">
      <dgm:prSet presAssocID="{DC7D6B34-17C9-44AF-8923-33CFCD830B31}" presName="dummyMaxCanvas_ChildArea" presStyleCnt="0"/>
      <dgm:spPr/>
    </dgm:pt>
    <dgm:pt modelId="{E33B907C-A676-4D97-B3D3-29D826D46534}" type="pres">
      <dgm:prSet presAssocID="{DC7D6B34-17C9-44AF-8923-33CFCD830B31}" presName="fulcrum" presStyleLbl="alignAccFollowNode1" presStyleIdx="2" presStyleCnt="4"/>
      <dgm:spPr/>
    </dgm:pt>
    <dgm:pt modelId="{5FCC4D5F-A0A1-4F0E-80D4-5AA6631CF9C6}" type="pres">
      <dgm:prSet presAssocID="{DC7D6B34-17C9-44AF-8923-33CFCD830B31}" presName="balance_24" presStyleLbl="alignAccFollowNode1" presStyleIdx="3" presStyleCnt="4" custScaleX="133246" custScaleY="108361">
        <dgm:presLayoutVars>
          <dgm:bulletEnabled val="1"/>
        </dgm:presLayoutVars>
      </dgm:prSet>
      <dgm:spPr/>
    </dgm:pt>
    <dgm:pt modelId="{97E4887D-5649-483D-835B-6045F52B465F}" type="pres">
      <dgm:prSet presAssocID="{DC7D6B34-17C9-44AF-8923-33CFCD830B31}" presName="right_24_1" presStyleLbl="node1" presStyleIdx="0" presStyleCnt="6">
        <dgm:presLayoutVars>
          <dgm:bulletEnabled val="1"/>
        </dgm:presLayoutVars>
      </dgm:prSet>
      <dgm:spPr/>
    </dgm:pt>
    <dgm:pt modelId="{B2CB2C96-9265-4423-B3CC-D8CFBA043E3B}" type="pres">
      <dgm:prSet presAssocID="{DC7D6B34-17C9-44AF-8923-33CFCD830B31}" presName="right_24_2" presStyleLbl="node1" presStyleIdx="1" presStyleCnt="6">
        <dgm:presLayoutVars>
          <dgm:bulletEnabled val="1"/>
        </dgm:presLayoutVars>
      </dgm:prSet>
      <dgm:spPr/>
    </dgm:pt>
    <dgm:pt modelId="{90A575D9-E268-4BC7-8B8B-B7DD4DDF0818}" type="pres">
      <dgm:prSet presAssocID="{DC7D6B34-17C9-44AF-8923-33CFCD830B31}" presName="right_24_3" presStyleLbl="node1" presStyleIdx="2" presStyleCnt="6">
        <dgm:presLayoutVars>
          <dgm:bulletEnabled val="1"/>
        </dgm:presLayoutVars>
      </dgm:prSet>
      <dgm:spPr/>
    </dgm:pt>
    <dgm:pt modelId="{DB0B21D3-E909-4B72-A4B2-36EF5B8F9E68}" type="pres">
      <dgm:prSet presAssocID="{DC7D6B34-17C9-44AF-8923-33CFCD830B31}" presName="right_24_4" presStyleLbl="node1" presStyleIdx="3" presStyleCnt="6">
        <dgm:presLayoutVars>
          <dgm:bulletEnabled val="1"/>
        </dgm:presLayoutVars>
      </dgm:prSet>
      <dgm:spPr/>
    </dgm:pt>
    <dgm:pt modelId="{87162103-9E27-4A57-8CA3-D2E02DE82517}" type="pres">
      <dgm:prSet presAssocID="{DC7D6B34-17C9-44AF-8923-33CFCD830B31}" presName="left_24_1" presStyleLbl="node1" presStyleIdx="4" presStyleCnt="6">
        <dgm:presLayoutVars>
          <dgm:bulletEnabled val="1"/>
        </dgm:presLayoutVars>
      </dgm:prSet>
      <dgm:spPr/>
    </dgm:pt>
    <dgm:pt modelId="{07FF720A-95E0-41A9-BC8C-EB8D51469F3C}" type="pres">
      <dgm:prSet presAssocID="{DC7D6B34-17C9-44AF-8923-33CFCD830B31}" presName="left_24_2" presStyleLbl="node1" presStyleIdx="5" presStyleCnt="6">
        <dgm:presLayoutVars>
          <dgm:bulletEnabled val="1"/>
        </dgm:presLayoutVars>
      </dgm:prSet>
      <dgm:spPr/>
    </dgm:pt>
  </dgm:ptLst>
  <dgm:cxnLst>
    <dgm:cxn modelId="{D1A17816-4202-8D48-ACCF-376BBF66F1D6}" type="presOf" srcId="{6956AA0E-8843-4FBC-8198-E23A17F5E00A}" destId="{DB0B21D3-E909-4B72-A4B2-36EF5B8F9E68}" srcOrd="0" destOrd="0" presId="urn:microsoft.com/office/officeart/2005/8/layout/balance1"/>
    <dgm:cxn modelId="{7313722A-2E54-E541-9B08-3EB5F185501A}" type="presOf" srcId="{D31CDA99-6382-437F-BDA8-247EBED0DCF7}" destId="{07FF720A-95E0-41A9-BC8C-EB8D51469F3C}" srcOrd="0" destOrd="0" presId="urn:microsoft.com/office/officeart/2005/8/layout/balance1"/>
    <dgm:cxn modelId="{3D232F64-DDB6-4A16-8AE8-F488154DDC00}" srcId="{DC7D6B34-17C9-44AF-8923-33CFCD830B31}" destId="{46C7732B-F30C-41B5-B3C3-AFC046DCDD74}" srcOrd="1" destOrd="0" parTransId="{08365647-12B1-4702-8E60-77A3F1F0B357}" sibTransId="{B9A7D189-1C3A-447F-BECD-300651DD3178}"/>
    <dgm:cxn modelId="{7E6735C0-9EA1-49BE-9FC0-0836377AEB82}" srcId="{46C7732B-F30C-41B5-B3C3-AFC046DCDD74}" destId="{E291DEB6-F531-4B66-9D1B-02DD6BF1303E}" srcOrd="1" destOrd="0" parTransId="{1C642764-3BFB-4C98-85DE-4E361E27BDAD}" sibTransId="{E9CDA418-78EE-4D0E-93EA-06F68D57B5C1}"/>
    <dgm:cxn modelId="{D50940FF-B0A6-1045-9104-5C916A1A2BEF}" type="presOf" srcId="{C320EFDD-8AEC-4222-9CD8-68141086634B}" destId="{B3DDEABC-10CB-4A22-905A-E6C6922775E0}" srcOrd="0" destOrd="0" presId="urn:microsoft.com/office/officeart/2005/8/layout/balance1"/>
    <dgm:cxn modelId="{93D9B8D3-874F-474A-A69A-90167BF762D4}" type="presOf" srcId="{ED89603A-904D-4906-8C6B-C47E3F83D21E}" destId="{97E4887D-5649-483D-835B-6045F52B465F}" srcOrd="0" destOrd="0" presId="urn:microsoft.com/office/officeart/2005/8/layout/balance1"/>
    <dgm:cxn modelId="{C10DBC1B-D31F-4648-9D4D-578A405B3FE0}" srcId="{46C7732B-F30C-41B5-B3C3-AFC046DCDD74}" destId="{6956AA0E-8843-4FBC-8198-E23A17F5E00A}" srcOrd="3" destOrd="0" parTransId="{E3D031C1-AFA0-4FAF-BCE6-FAF6F941F090}" sibTransId="{6C1DBA7E-B9A2-41B3-8BB8-5F7C5D2DEDB4}"/>
    <dgm:cxn modelId="{41EE2148-8A13-4C7C-8EA1-252910242C6C}" srcId="{DC7D6B34-17C9-44AF-8923-33CFCD830B31}" destId="{C320EFDD-8AEC-4222-9CD8-68141086634B}" srcOrd="0" destOrd="0" parTransId="{2DC4C43B-C0DD-474A-BAC6-97F64A4E0110}" sibTransId="{9AF05EFF-C0E5-44E0-B6AC-16A50577440D}"/>
    <dgm:cxn modelId="{C2CDEB5C-0E4D-4C6E-9705-99DE9FC497A8}" srcId="{46C7732B-F30C-41B5-B3C3-AFC046DCDD74}" destId="{ED89603A-904D-4906-8C6B-C47E3F83D21E}" srcOrd="0" destOrd="0" parTransId="{B8D87598-C648-4F6D-9C72-AAE2B88B147C}" sibTransId="{20BEFE4D-2A24-45B9-9E28-280E25672956}"/>
    <dgm:cxn modelId="{3641FBD6-A3B6-5B45-AFA7-DFC5D9CD1A67}" type="presOf" srcId="{9439573A-6836-4ABB-9108-C9BA4CAA9D84}" destId="{90A575D9-E268-4BC7-8B8B-B7DD4DDF0818}" srcOrd="0" destOrd="0" presId="urn:microsoft.com/office/officeart/2005/8/layout/balance1"/>
    <dgm:cxn modelId="{0472DB46-1CBE-4984-8D16-8CD6CDADD371}" srcId="{C320EFDD-8AEC-4222-9CD8-68141086634B}" destId="{DA3D240C-B7A2-4F9F-AD1D-865CBEF1BD6F}" srcOrd="0" destOrd="0" parTransId="{83FA3A49-C467-4B78-8FA4-9207AB9FCADD}" sibTransId="{3CE5D191-03D6-4441-AAD4-C657E5474E0A}"/>
    <dgm:cxn modelId="{53C3C8FF-4EBB-3043-98C2-E57807E4FDE8}" type="presOf" srcId="{E291DEB6-F531-4B66-9D1B-02DD6BF1303E}" destId="{B2CB2C96-9265-4423-B3CC-D8CFBA043E3B}" srcOrd="0" destOrd="0" presId="urn:microsoft.com/office/officeart/2005/8/layout/balance1"/>
    <dgm:cxn modelId="{7AF3D566-70D2-7243-A405-3B8B0041F243}" type="presOf" srcId="{DC7D6B34-17C9-44AF-8923-33CFCD830B31}" destId="{27FB57BF-4D80-42A7-881A-8C2017B55866}" srcOrd="0" destOrd="0" presId="urn:microsoft.com/office/officeart/2005/8/layout/balance1"/>
    <dgm:cxn modelId="{44B76901-8E4B-4D4C-95D3-B5DADE409ADD}" srcId="{C320EFDD-8AEC-4222-9CD8-68141086634B}" destId="{D31CDA99-6382-437F-BDA8-247EBED0DCF7}" srcOrd="1" destOrd="0" parTransId="{6AC872DD-493B-46B7-901C-9A815B37DBDA}" sibTransId="{8DE282FE-36BE-43AA-97AE-03F3C26C6B6E}"/>
    <dgm:cxn modelId="{E477D652-81A4-1A4F-85F6-947D1B30FECA}" type="presOf" srcId="{DA3D240C-B7A2-4F9F-AD1D-865CBEF1BD6F}" destId="{87162103-9E27-4A57-8CA3-D2E02DE82517}" srcOrd="0" destOrd="0" presId="urn:microsoft.com/office/officeart/2005/8/layout/balance1"/>
    <dgm:cxn modelId="{32EFB942-9447-4C42-AF39-62503892BDA0}" type="presOf" srcId="{46C7732B-F30C-41B5-B3C3-AFC046DCDD74}" destId="{640837D3-C8EA-4920-A02B-DF15C543F2EA}" srcOrd="0" destOrd="0" presId="urn:microsoft.com/office/officeart/2005/8/layout/balance1"/>
    <dgm:cxn modelId="{D7CB2D5B-C3AC-4D45-A27D-9D60DA926C25}" srcId="{46C7732B-F30C-41B5-B3C3-AFC046DCDD74}" destId="{9439573A-6836-4ABB-9108-C9BA4CAA9D84}" srcOrd="2" destOrd="0" parTransId="{2C617806-26D5-4681-AEF4-1BD5D58953E5}" sibTransId="{931560F9-A52C-4950-BB7D-A3AC1141167A}"/>
    <dgm:cxn modelId="{1495D75D-2457-904B-8FF6-8D0EC4D9FDD0}" type="presParOf" srcId="{27FB57BF-4D80-42A7-881A-8C2017B55866}" destId="{D3C3F4DF-55C3-4A18-A214-A6A1156E8B28}" srcOrd="0" destOrd="0" presId="urn:microsoft.com/office/officeart/2005/8/layout/balance1"/>
    <dgm:cxn modelId="{7BAF3F51-C93D-D44E-AE58-3850FC1EED2E}" type="presParOf" srcId="{27FB57BF-4D80-42A7-881A-8C2017B55866}" destId="{286C1783-5A7E-4E87-A47C-FB3BE8AFF5A6}" srcOrd="1" destOrd="0" presId="urn:microsoft.com/office/officeart/2005/8/layout/balance1"/>
    <dgm:cxn modelId="{5ED266DC-EEE7-9E44-97F7-31AA33E4EB45}" type="presParOf" srcId="{286C1783-5A7E-4E87-A47C-FB3BE8AFF5A6}" destId="{B3DDEABC-10CB-4A22-905A-E6C6922775E0}" srcOrd="0" destOrd="0" presId="urn:microsoft.com/office/officeart/2005/8/layout/balance1"/>
    <dgm:cxn modelId="{AB9649E3-3375-E346-9871-0F4B50110157}" type="presParOf" srcId="{286C1783-5A7E-4E87-A47C-FB3BE8AFF5A6}" destId="{640837D3-C8EA-4920-A02B-DF15C543F2EA}" srcOrd="1" destOrd="0" presId="urn:microsoft.com/office/officeart/2005/8/layout/balance1"/>
    <dgm:cxn modelId="{583BFE86-5D2A-1843-8CD0-E45C6464EF81}" type="presParOf" srcId="{27FB57BF-4D80-42A7-881A-8C2017B55866}" destId="{0754046A-3456-4C18-B956-C84AA473061E}" srcOrd="2" destOrd="0" presId="urn:microsoft.com/office/officeart/2005/8/layout/balance1"/>
    <dgm:cxn modelId="{2DDD239B-9D8F-D64E-8325-F4E30C1AE785}" type="presParOf" srcId="{0754046A-3456-4C18-B956-C84AA473061E}" destId="{04762609-1B1F-4175-8027-9B82415EBFA0}" srcOrd="0" destOrd="0" presId="urn:microsoft.com/office/officeart/2005/8/layout/balance1"/>
    <dgm:cxn modelId="{73E653B9-D72A-FC46-A05E-306D48FFF6CC}" type="presParOf" srcId="{0754046A-3456-4C18-B956-C84AA473061E}" destId="{E33B907C-A676-4D97-B3D3-29D826D46534}" srcOrd="1" destOrd="0" presId="urn:microsoft.com/office/officeart/2005/8/layout/balance1"/>
    <dgm:cxn modelId="{445BC12F-1D38-8041-8EF1-9FA2A89F664C}" type="presParOf" srcId="{0754046A-3456-4C18-B956-C84AA473061E}" destId="{5FCC4D5F-A0A1-4F0E-80D4-5AA6631CF9C6}" srcOrd="2" destOrd="0" presId="urn:microsoft.com/office/officeart/2005/8/layout/balance1"/>
    <dgm:cxn modelId="{11A3039D-4B11-774E-AA51-04210A84BC86}" type="presParOf" srcId="{0754046A-3456-4C18-B956-C84AA473061E}" destId="{97E4887D-5649-483D-835B-6045F52B465F}" srcOrd="3" destOrd="0" presId="urn:microsoft.com/office/officeart/2005/8/layout/balance1"/>
    <dgm:cxn modelId="{564D4AA9-62F4-9C4D-98EB-2A2A9B815B8D}" type="presParOf" srcId="{0754046A-3456-4C18-B956-C84AA473061E}" destId="{B2CB2C96-9265-4423-B3CC-D8CFBA043E3B}" srcOrd="4" destOrd="0" presId="urn:microsoft.com/office/officeart/2005/8/layout/balance1"/>
    <dgm:cxn modelId="{71B74BD1-F671-1040-90D2-EA2AAB00CC75}" type="presParOf" srcId="{0754046A-3456-4C18-B956-C84AA473061E}" destId="{90A575D9-E268-4BC7-8B8B-B7DD4DDF0818}" srcOrd="5" destOrd="0" presId="urn:microsoft.com/office/officeart/2005/8/layout/balance1"/>
    <dgm:cxn modelId="{2812E9A5-4ADF-404A-89F7-12E000D4A5EE}" type="presParOf" srcId="{0754046A-3456-4C18-B956-C84AA473061E}" destId="{DB0B21D3-E909-4B72-A4B2-36EF5B8F9E68}" srcOrd="6" destOrd="0" presId="urn:microsoft.com/office/officeart/2005/8/layout/balance1"/>
    <dgm:cxn modelId="{877443DF-0304-B844-8687-33C18F2EFCE7}" type="presParOf" srcId="{0754046A-3456-4C18-B956-C84AA473061E}" destId="{87162103-9E27-4A57-8CA3-D2E02DE82517}" srcOrd="7" destOrd="0" presId="urn:microsoft.com/office/officeart/2005/8/layout/balance1"/>
    <dgm:cxn modelId="{50400B59-C1DA-7848-A105-729F6A4B0390}" type="presParOf" srcId="{0754046A-3456-4C18-B956-C84AA473061E}" destId="{07FF720A-95E0-41A9-BC8C-EB8D51469F3C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AD8F9-5919-4103-812A-C35C632DEF92}">
      <dsp:nvSpPr>
        <dsp:cNvPr id="0" name=""/>
        <dsp:cNvSpPr/>
      </dsp:nvSpPr>
      <dsp:spPr>
        <a:xfrm>
          <a:off x="1072345" y="0"/>
          <a:ext cx="5133211" cy="4525963"/>
        </a:xfrm>
        <a:prstGeom prst="triangl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E1C16AC1-FB57-45A4-9E8A-B289BDDC7852}">
      <dsp:nvSpPr>
        <dsp:cNvPr id="0" name=""/>
        <dsp:cNvSpPr/>
      </dsp:nvSpPr>
      <dsp:spPr>
        <a:xfrm>
          <a:off x="3927164" y="453038"/>
          <a:ext cx="2941875" cy="804419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Абоненсткая плата</a:t>
          </a:r>
        </a:p>
      </dsp:txBody>
      <dsp:txXfrm>
        <a:off x="3966432" y="492306"/>
        <a:ext cx="2863339" cy="725883"/>
      </dsp:txXfrm>
    </dsp:sp>
    <dsp:sp modelId="{EE541CDB-0E65-4662-BB8C-6EB0C6F2D426}">
      <dsp:nvSpPr>
        <dsp:cNvPr id="0" name=""/>
        <dsp:cNvSpPr/>
      </dsp:nvSpPr>
      <dsp:spPr>
        <a:xfrm>
          <a:off x="3927164" y="1358009"/>
          <a:ext cx="2941875" cy="804419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Ремонт</a:t>
          </a:r>
          <a:r>
            <a:rPr lang="en-US" sz="2000" b="1" i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ru-RU" sz="2000" b="1" i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замена оборудования</a:t>
          </a:r>
        </a:p>
      </dsp:txBody>
      <dsp:txXfrm>
        <a:off x="3966432" y="1397277"/>
        <a:ext cx="2863339" cy="725883"/>
      </dsp:txXfrm>
    </dsp:sp>
    <dsp:sp modelId="{724FB6D6-5D57-401E-8738-DA20341F2FEE}">
      <dsp:nvSpPr>
        <dsp:cNvPr id="0" name=""/>
        <dsp:cNvSpPr/>
      </dsp:nvSpPr>
      <dsp:spPr>
        <a:xfrm>
          <a:off x="3927164" y="2262981"/>
          <a:ext cx="2941875" cy="804419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Обслуживание видеокамер</a:t>
          </a:r>
        </a:p>
      </dsp:txBody>
      <dsp:txXfrm>
        <a:off x="3966432" y="2302249"/>
        <a:ext cx="2863339" cy="725883"/>
      </dsp:txXfrm>
    </dsp:sp>
    <dsp:sp modelId="{B4DAFAA0-A560-4C34-8D8E-F8687D58D03F}">
      <dsp:nvSpPr>
        <dsp:cNvPr id="0" name=""/>
        <dsp:cNvSpPr/>
      </dsp:nvSpPr>
      <dsp:spPr>
        <a:xfrm>
          <a:off x="3927164" y="3167953"/>
          <a:ext cx="2941875" cy="804419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Установка оборудования</a:t>
          </a:r>
        </a:p>
      </dsp:txBody>
      <dsp:txXfrm>
        <a:off x="3966432" y="3207221"/>
        <a:ext cx="2863339" cy="7258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DEABC-10CB-4A22-905A-E6C6922775E0}">
      <dsp:nvSpPr>
        <dsp:cNvPr id="0" name=""/>
        <dsp:cNvSpPr/>
      </dsp:nvSpPr>
      <dsp:spPr>
        <a:xfrm>
          <a:off x="1136656" y="0"/>
          <a:ext cx="1751017" cy="71139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0" i="0" kern="1200" dirty="0">
              <a:solidFill>
                <a:schemeClr val="tx1">
                  <a:lumMod val="95000"/>
                  <a:lumOff val="5000"/>
                </a:schemeClr>
              </a:solidFill>
              <a:effectLst/>
            </a:rPr>
            <a:t>Частные фирмы</a:t>
          </a:r>
        </a:p>
      </dsp:txBody>
      <dsp:txXfrm>
        <a:off x="1157492" y="20836"/>
        <a:ext cx="1709345" cy="669726"/>
      </dsp:txXfrm>
    </dsp:sp>
    <dsp:sp modelId="{640837D3-C8EA-4920-A02B-DF15C543F2EA}">
      <dsp:nvSpPr>
        <dsp:cNvPr id="0" name=""/>
        <dsp:cNvSpPr/>
      </dsp:nvSpPr>
      <dsp:spPr>
        <a:xfrm>
          <a:off x="3479380" y="0"/>
          <a:ext cx="1678437" cy="71139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i="0" kern="1200" dirty="0">
              <a:solidFill>
                <a:schemeClr val="tx1">
                  <a:lumMod val="95000"/>
                  <a:lumOff val="5000"/>
                </a:schemeClr>
              </a:solidFill>
              <a:effectLst/>
            </a:rPr>
            <a:t>РОСТЕЛЕКОМ</a:t>
          </a:r>
        </a:p>
      </dsp:txBody>
      <dsp:txXfrm>
        <a:off x="3500216" y="20836"/>
        <a:ext cx="1636765" cy="669726"/>
      </dsp:txXfrm>
    </dsp:sp>
    <dsp:sp modelId="{E33B907C-A676-4D97-B3D3-29D826D46534}">
      <dsp:nvSpPr>
        <dsp:cNvPr id="0" name=""/>
        <dsp:cNvSpPr/>
      </dsp:nvSpPr>
      <dsp:spPr>
        <a:xfrm>
          <a:off x="2942753" y="3023443"/>
          <a:ext cx="533548" cy="533548"/>
        </a:xfrm>
        <a:prstGeom prst="triangle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CC4D5F-A0A1-4F0E-80D4-5AA6631CF9C6}">
      <dsp:nvSpPr>
        <dsp:cNvPr id="0" name=""/>
        <dsp:cNvSpPr/>
      </dsp:nvSpPr>
      <dsp:spPr>
        <a:xfrm rot="240000">
          <a:off x="1474521" y="2785450"/>
          <a:ext cx="3470012" cy="242646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E4887D-5649-483D-835B-6045F52B465F}">
      <dsp:nvSpPr>
        <dsp:cNvPr id="0" name=""/>
        <dsp:cNvSpPr/>
      </dsp:nvSpPr>
      <dsp:spPr>
        <a:xfrm rot="240000">
          <a:off x="3534523" y="2391402"/>
          <a:ext cx="1270784" cy="43885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>
              <a:solidFill>
                <a:schemeClr val="tx1"/>
              </a:solidFill>
            </a:rPr>
            <a:t>Качество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3555946" y="2412825"/>
        <a:ext cx="1227938" cy="396012"/>
      </dsp:txXfrm>
    </dsp:sp>
    <dsp:sp modelId="{B2CB2C96-9265-4423-B3CC-D8CFBA043E3B}">
      <dsp:nvSpPr>
        <dsp:cNvPr id="0" name=""/>
        <dsp:cNvSpPr/>
      </dsp:nvSpPr>
      <dsp:spPr>
        <a:xfrm rot="240000">
          <a:off x="3570093" y="1921879"/>
          <a:ext cx="1270784" cy="438858"/>
        </a:xfrm>
        <a:prstGeom prst="roundRect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tx1"/>
              </a:solidFill>
            </a:rPr>
            <a:t>Надежность</a:t>
          </a:r>
        </a:p>
      </dsp:txBody>
      <dsp:txXfrm>
        <a:off x="3591516" y="1943302"/>
        <a:ext cx="1227938" cy="396012"/>
      </dsp:txXfrm>
    </dsp:sp>
    <dsp:sp modelId="{90A575D9-E268-4BC7-8B8B-B7DD4DDF0818}">
      <dsp:nvSpPr>
        <dsp:cNvPr id="0" name=""/>
        <dsp:cNvSpPr/>
      </dsp:nvSpPr>
      <dsp:spPr>
        <a:xfrm rot="240000">
          <a:off x="3605663" y="1452357"/>
          <a:ext cx="1270784" cy="438858"/>
        </a:xfrm>
        <a:prstGeom prst="roundRect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>
              <a:solidFill>
                <a:schemeClr val="tx1"/>
              </a:solidFill>
            </a:rPr>
            <a:t>Гарантии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3627086" y="1473780"/>
        <a:ext cx="1227938" cy="396012"/>
      </dsp:txXfrm>
    </dsp:sp>
    <dsp:sp modelId="{DB0B21D3-E909-4B72-A4B2-36EF5B8F9E68}">
      <dsp:nvSpPr>
        <dsp:cNvPr id="0" name=""/>
        <dsp:cNvSpPr/>
      </dsp:nvSpPr>
      <dsp:spPr>
        <a:xfrm rot="240000">
          <a:off x="3641233" y="982834"/>
          <a:ext cx="1270784" cy="438858"/>
        </a:xfrm>
        <a:prstGeom prst="roundRect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tx1"/>
              </a:solidFill>
            </a:rPr>
            <a:t>Государственный уровень</a:t>
          </a:r>
        </a:p>
      </dsp:txBody>
      <dsp:txXfrm>
        <a:off x="3662656" y="1004257"/>
        <a:ext cx="1227938" cy="396012"/>
      </dsp:txXfrm>
    </dsp:sp>
    <dsp:sp modelId="{87162103-9E27-4A57-8CA3-D2E02DE82517}">
      <dsp:nvSpPr>
        <dsp:cNvPr id="0" name=""/>
        <dsp:cNvSpPr/>
      </dsp:nvSpPr>
      <dsp:spPr>
        <a:xfrm rot="240000">
          <a:off x="1684887" y="2263351"/>
          <a:ext cx="1270784" cy="438858"/>
        </a:xfrm>
        <a:prstGeom prst="roundRect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>
              <a:solidFill>
                <a:schemeClr val="tx1"/>
              </a:solidFill>
            </a:rPr>
            <a:t>Обещания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1706310" y="2284774"/>
        <a:ext cx="1227938" cy="396012"/>
      </dsp:txXfrm>
    </dsp:sp>
    <dsp:sp modelId="{07FF720A-95E0-41A9-BC8C-EB8D51469F3C}">
      <dsp:nvSpPr>
        <dsp:cNvPr id="0" name=""/>
        <dsp:cNvSpPr/>
      </dsp:nvSpPr>
      <dsp:spPr>
        <a:xfrm rot="240000">
          <a:off x="1720457" y="1793828"/>
          <a:ext cx="1270784" cy="438858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>
              <a:solidFill>
                <a:schemeClr val="tx1"/>
              </a:solidFill>
            </a:rPr>
            <a:t>«Единовременные» затраты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1741880" y="1815251"/>
        <a:ext cx="1227938" cy="396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5F425-F450-417E-913B-2DC9F5E6CC69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518CA-FE10-4470-AEF3-E897C0B8C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53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518CA-FE10-4470-AEF3-E897C0B8C6E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0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C552-385C-4146-9A9D-21AE5EDBF6FB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19C-A636-43BF-BA26-F0D3247D4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4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C552-385C-4146-9A9D-21AE5EDBF6FB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19C-A636-43BF-BA26-F0D3247D4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2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C552-385C-4146-9A9D-21AE5EDBF6FB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19C-A636-43BF-BA26-F0D3247D4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10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C552-385C-4146-9A9D-21AE5EDBF6FB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19C-A636-43BF-BA26-F0D3247D4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302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C552-385C-4146-9A9D-21AE5EDBF6FB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19C-A636-43BF-BA26-F0D3247D4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88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C552-385C-4146-9A9D-21AE5EDBF6FB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19C-A636-43BF-BA26-F0D3247D4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92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C552-385C-4146-9A9D-21AE5EDBF6FB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19C-A636-43BF-BA26-F0D3247D4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56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C552-385C-4146-9A9D-21AE5EDBF6FB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19C-A636-43BF-BA26-F0D3247D4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38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C552-385C-4146-9A9D-21AE5EDBF6FB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19C-A636-43BF-BA26-F0D3247D4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05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C552-385C-4146-9A9D-21AE5EDBF6FB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19C-A636-43BF-BA26-F0D3247D4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81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C552-385C-4146-9A9D-21AE5EDBF6FB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19C-A636-43BF-BA26-F0D3247D4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56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4C552-385C-4146-9A9D-21AE5EDBF6FB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F319C-A636-43BF-BA26-F0D3247D4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92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8.jpeg"/><Relationship Id="rId7" Type="http://schemas.openxmlformats.org/officeDocument/2006/relationships/image" Target="../media/image1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5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7.png"/><Relationship Id="rId4" Type="http://schemas.openxmlformats.org/officeDocument/2006/relationships/image" Target="../media/image22.jpeg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8.jpeg"/><Relationship Id="rId7" Type="http://schemas.openxmlformats.org/officeDocument/2006/relationships/image" Target="../media/image3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37.pn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151636"/>
          </a:xfrm>
          <a:prstGeom prst="rect">
            <a:avLst/>
          </a:prstGeom>
          <a:gradFill>
            <a:gsLst>
              <a:gs pos="0">
                <a:schemeClr val="bg1">
                  <a:alpha val="26000"/>
                </a:schemeClr>
              </a:gs>
              <a:gs pos="77000">
                <a:schemeClr val="accent1">
                  <a:lumMod val="27000"/>
                  <a:lumOff val="73000"/>
                </a:schemeClr>
              </a:gs>
              <a:gs pos="13000">
                <a:schemeClr val="accent1">
                  <a:tint val="23500"/>
                  <a:satMod val="160000"/>
                  <a:alpha val="1000"/>
                  <a:lumMod val="78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1\Desktop\Irkutsk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1636"/>
            <a:ext cx="9144000" cy="57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51720" y="84909"/>
            <a:ext cx="6679679" cy="1111843"/>
          </a:xfrm>
        </p:spPr>
        <p:txBody>
          <a:bodyPr>
            <a:normAutofit/>
          </a:bodyPr>
          <a:lstStyle/>
          <a:p>
            <a:r>
              <a:rPr lang="ru-RU" sz="2400" b="1" dirty="0"/>
              <a:t>Комплексное решение – Безопасный дом</a:t>
            </a: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5387"/>
            <a:ext cx="1754163" cy="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7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33164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/>
              <a:t>Цена владения </a:t>
            </a:r>
            <a:r>
              <a:rPr lang="ru-RU" sz="2800" b="1" u="sng" dirty="0"/>
              <a:t>комплексной услугой </a:t>
            </a:r>
            <a:r>
              <a:rPr lang="ru-RU" sz="2800" b="1" dirty="0"/>
              <a:t>- </a:t>
            </a:r>
          </a:p>
          <a:p>
            <a:pPr algn="l"/>
            <a:r>
              <a:rPr lang="ru-RU" sz="2800" b="1" dirty="0"/>
              <a:t>"Безопасный дом </a:t>
            </a:r>
            <a:r>
              <a:rPr lang="en-US" sz="4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/>
              <a:t>от Ростелеком"</a:t>
            </a:r>
          </a:p>
        </p:txBody>
      </p:sp>
      <p:pic>
        <p:nvPicPr>
          <p:cNvPr id="7" name="Picture 3" descr="C:\Users\1\Desktop\rostelek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422"/>
            <a:ext cx="894829" cy="130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791367" y="1700808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100" b="1" dirty="0">
                <a:solidFill>
                  <a:schemeClr val="accent6">
                    <a:lumMod val="75000"/>
                  </a:schemeClr>
                </a:solidFill>
              </a:rPr>
              <a:t>1 рубль 55</a:t>
            </a:r>
            <a:r>
              <a:rPr lang="ru-RU" sz="31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100" b="1" dirty="0">
                <a:solidFill>
                  <a:schemeClr val="accent6">
                    <a:lumMod val="75000"/>
                  </a:schemeClr>
                </a:solidFill>
              </a:rPr>
              <a:t>копеек</a:t>
            </a:r>
            <a:endParaRPr lang="ru-RU" sz="31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/>
              <a:t>за один квадратный метр жилой площади</a:t>
            </a:r>
          </a:p>
        </p:txBody>
      </p:sp>
      <p:pic>
        <p:nvPicPr>
          <p:cNvPr id="9" name="Picture 2" descr="http://ournetlife.ru/uploads/images/default/istoriya_monetikopej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787" y="2996952"/>
            <a:ext cx="38100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9713406">
            <a:off x="1708538" y="3238163"/>
            <a:ext cx="2763188" cy="646331"/>
          </a:xfrm>
          <a:prstGeom prst="rect">
            <a:avLst/>
          </a:prstGeom>
          <a:solidFill>
            <a:srgbClr val="92D050"/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none" spc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Выгода 20%</a:t>
            </a:r>
          </a:p>
        </p:txBody>
      </p:sp>
    </p:spTree>
    <p:extLst>
      <p:ext uri="{BB962C8B-B14F-4D97-AF65-F5344CB8AC3E}">
        <p14:creationId xmlns:p14="http://schemas.microsoft.com/office/powerpoint/2010/main" val="33762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1\Downloads\2016-04-07 11.16.5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37991"/>
            <a:ext cx="2673857" cy="168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1\Desktop\33653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0" y="3200785"/>
            <a:ext cx="2513183" cy="160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5740" y="1916832"/>
            <a:ext cx="5910476" cy="1152128"/>
          </a:xfrm>
          <a:prstGeom prst="rect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099" y="1484784"/>
            <a:ext cx="8229600" cy="2540281"/>
          </a:xfrm>
          <a:effectLst>
            <a:softEdge rad="31750"/>
          </a:effectLst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DD2E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Подключение  к общегородской системе безопасности от Ростелеком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Видеонаблюдение территории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Видеонаблюдение в подъезде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Видеонаблюдение в лифтах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33164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/>
              <a:t>Комплексное решение</a:t>
            </a:r>
            <a:r>
              <a:rPr lang="en-US" sz="2800" b="1" dirty="0"/>
              <a:t> </a:t>
            </a:r>
            <a:r>
              <a:rPr lang="ru-RU" sz="2800" b="1" dirty="0"/>
              <a:t>- Безопасный дом</a:t>
            </a:r>
            <a:r>
              <a:rPr lang="en-US" sz="2800" b="1" dirty="0"/>
              <a:t> </a:t>
            </a:r>
            <a:r>
              <a:rPr lang="en-US" sz="4000" b="1" dirty="0">
                <a:solidFill>
                  <a:srgbClr val="FF0000"/>
                </a:solidFill>
              </a:rPr>
              <a:t>+</a:t>
            </a:r>
            <a:r>
              <a:rPr lang="ru-RU" sz="4000" b="1" dirty="0">
                <a:solidFill>
                  <a:srgbClr val="FF0000"/>
                </a:solidFill>
              </a:rPr>
              <a:t> ЛИФТ</a:t>
            </a:r>
          </a:p>
        </p:txBody>
      </p:sp>
      <p:pic>
        <p:nvPicPr>
          <p:cNvPr id="6" name="Picture 3" descr="C:\Users\1\Desktop\rostelek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422"/>
            <a:ext cx="894829" cy="130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1\Desktop\w256h2561339252488CheckedShieldGree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271" y="3527431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1\Desktop\w256h2561339252488CheckedShieldGree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34" y="3597226"/>
            <a:ext cx="811526" cy="81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76091" y="3598373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pic>
        <p:nvPicPr>
          <p:cNvPr id="16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7823">
            <a:off x="7306091" y="3220353"/>
            <a:ext cx="326110" cy="326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7823">
            <a:off x="2295440" y="3230184"/>
            <a:ext cx="489933" cy="489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http://www.womow.ru/userfiles/0285317001368007464_0583432001366619959_hospital-lif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284" y="4805193"/>
            <a:ext cx="1923505" cy="205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1\Desktop\w256h2561339252488CheckedShieldGree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274" y="5344187"/>
            <a:ext cx="811526" cy="81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7823">
            <a:off x="4376756" y="4824762"/>
            <a:ext cx="326110" cy="326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6201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33164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/>
              <a:t>Цена владения </a:t>
            </a:r>
            <a:r>
              <a:rPr lang="ru-RU" sz="2800" b="1" u="sng" dirty="0"/>
              <a:t>комплексной услугой </a:t>
            </a:r>
            <a:r>
              <a:rPr lang="ru-RU" sz="2800" b="1" dirty="0"/>
              <a:t>- </a:t>
            </a:r>
          </a:p>
          <a:p>
            <a:pPr algn="l"/>
            <a:r>
              <a:rPr lang="ru-RU" sz="2800" b="1" dirty="0"/>
              <a:t>"Безопасный дом </a:t>
            </a:r>
            <a:r>
              <a:rPr lang="en-US" sz="4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ru-RU" sz="4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ЛИФТ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/>
              <a:t>от Ростелеком"</a:t>
            </a:r>
          </a:p>
        </p:txBody>
      </p:sp>
      <p:pic>
        <p:nvPicPr>
          <p:cNvPr id="7" name="Picture 3" descr="C:\Users\1\Desktop\rostelek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422"/>
            <a:ext cx="894829" cy="130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791367" y="1700808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100" b="1" dirty="0">
                <a:solidFill>
                  <a:schemeClr val="accent6">
                    <a:lumMod val="75000"/>
                  </a:schemeClr>
                </a:solidFill>
              </a:rPr>
              <a:t>1 рубль 92</a:t>
            </a:r>
            <a:r>
              <a:rPr lang="ru-RU" sz="31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100" b="1" dirty="0">
                <a:solidFill>
                  <a:schemeClr val="accent6">
                    <a:lumMod val="75000"/>
                  </a:schemeClr>
                </a:solidFill>
              </a:rPr>
              <a:t>копейки</a:t>
            </a:r>
            <a:endParaRPr lang="ru-RU" sz="31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/>
              <a:t>за один квадратный метр жилой площади</a:t>
            </a:r>
          </a:p>
        </p:txBody>
      </p:sp>
      <p:pic>
        <p:nvPicPr>
          <p:cNvPr id="9" name="Picture 2" descr="http://ournetlife.ru/uploads/images/default/istoriya_monetikopej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787" y="2996952"/>
            <a:ext cx="38100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13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" y="1700808"/>
            <a:ext cx="9142466" cy="44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5890" y="476672"/>
            <a:ext cx="8553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/>
              <a:t>Каждый сам за себя. А это безопасно?</a:t>
            </a:r>
          </a:p>
        </p:txBody>
      </p:sp>
    </p:spTree>
    <p:extLst>
      <p:ext uri="{BB962C8B-B14F-4D97-AF65-F5344CB8AC3E}">
        <p14:creationId xmlns:p14="http://schemas.microsoft.com/office/powerpoint/2010/main" val="1257083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9878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 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5C2A"/>
                </a:solidFill>
              </a:rPr>
              <a:t>Единое информационне </a:t>
            </a:r>
            <a:r>
              <a:rPr lang="ru-RU" sz="2400" b="1" i="1" dirty="0"/>
              <a:t>пространство для всего города</a:t>
            </a:r>
            <a:endParaRPr lang="ru-RU" sz="2400" dirty="0"/>
          </a:p>
          <a:p>
            <a:pPr marL="0" indent="0">
              <a:buNone/>
            </a:pPr>
            <a:r>
              <a:rPr lang="ru-RU" sz="2400" b="1" i="1" dirty="0"/>
              <a:t>Перекрестный обзор территории с различных домов</a:t>
            </a:r>
            <a:endParaRPr lang="ru-RU" sz="2400" dirty="0"/>
          </a:p>
        </p:txBody>
      </p:sp>
      <p:pic>
        <p:nvPicPr>
          <p:cNvPr id="9218" name="Picture 2" descr="C:\Users\1\Desktop\Irkutsk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18"/>
            <a:ext cx="9180512" cy="425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1\Desktop\rostelek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422"/>
            <a:ext cx="894829" cy="130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3"/>
          <p:cNvSpPr txBox="1">
            <a:spLocks/>
          </p:cNvSpPr>
          <p:nvPr/>
        </p:nvSpPr>
        <p:spPr>
          <a:xfrm>
            <a:off x="1331640" y="1991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/>
              <a:t> Видеонаблюдение территории</a:t>
            </a:r>
            <a:endParaRPr lang="ru-RU" sz="2800" i="1" u="sng" dirty="0"/>
          </a:p>
        </p:txBody>
      </p:sp>
      <p:sp>
        <p:nvSpPr>
          <p:cNvPr id="8" name="Oval 7"/>
          <p:cNvSpPr/>
          <p:nvPr/>
        </p:nvSpPr>
        <p:spPr>
          <a:xfrm>
            <a:off x="-21144" y="6858000"/>
            <a:ext cx="9529768" cy="2523208"/>
          </a:xfrm>
          <a:prstGeom prst="ellipse">
            <a:avLst/>
          </a:prstGeom>
          <a:solidFill>
            <a:srgbClr val="00B050">
              <a:alpha val="54000"/>
            </a:srgbClr>
          </a:solidFill>
          <a:ln w="25400" cmpd="sng">
            <a:noFill/>
            <a:prstDash val="dash"/>
          </a:ln>
          <a:effectLst>
            <a:glow rad="508000">
              <a:schemeClr val="accent3">
                <a:satMod val="175000"/>
                <a:alpha val="18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-4262188" y="3356992"/>
            <a:ext cx="3029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30 000 видеокамер до 2018г</a:t>
            </a:r>
          </a:p>
        </p:txBody>
      </p:sp>
      <p:pic>
        <p:nvPicPr>
          <p:cNvPr id="26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7823">
            <a:off x="2911433" y="3895420"/>
            <a:ext cx="649627" cy="649627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6611">
            <a:off x="6242754" y="7263104"/>
            <a:ext cx="324813" cy="289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7823">
            <a:off x="4662537" y="5064216"/>
            <a:ext cx="162406" cy="144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6611">
            <a:off x="1516883" y="7101142"/>
            <a:ext cx="324813" cy="324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6611">
            <a:off x="2339760" y="7182344"/>
            <a:ext cx="162406" cy="162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7823">
            <a:off x="1937419" y="4357705"/>
            <a:ext cx="489933" cy="489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7823">
            <a:off x="6175666" y="5083104"/>
            <a:ext cx="324813" cy="324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6611">
            <a:off x="2008014" y="7182344"/>
            <a:ext cx="162406" cy="162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6611">
            <a:off x="5043488" y="7209642"/>
            <a:ext cx="324813" cy="289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6611">
            <a:off x="4213276" y="7311815"/>
            <a:ext cx="324813" cy="289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6611">
            <a:off x="5682811" y="7172040"/>
            <a:ext cx="162406" cy="144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6611">
            <a:off x="3870679" y="7301998"/>
            <a:ext cx="162406" cy="144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7823">
            <a:off x="4009744" y="5829887"/>
            <a:ext cx="162406" cy="144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7823">
            <a:off x="5693370" y="5739907"/>
            <a:ext cx="324813" cy="324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7823">
            <a:off x="6751729" y="4532733"/>
            <a:ext cx="324813" cy="324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7823">
            <a:off x="1237847" y="5037744"/>
            <a:ext cx="324813" cy="324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6611">
            <a:off x="3427075" y="7253286"/>
            <a:ext cx="162406" cy="144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7823">
            <a:off x="3518023" y="5073360"/>
            <a:ext cx="162406" cy="162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7823">
            <a:off x="1319050" y="5821111"/>
            <a:ext cx="162406" cy="162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6611">
            <a:off x="2789039" y="7136104"/>
            <a:ext cx="324813" cy="289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Объект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5159" y="2636912"/>
            <a:ext cx="2676235" cy="15905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6611">
            <a:off x="1669283" y="7253542"/>
            <a:ext cx="324813" cy="324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584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39 0.08651 L 0.08403 0.10872 C 0.09097 0.11381 0.10122 0.11658 0.11198 0.11658 C 0.12431 0.11658 0.13403 0.11381 0.14097 0.10872 L 0.17379 0.08651 " pathEditMode="relative" rAng="0" ptsTypes="AAAAA">
                                      <p:cBhvr>
                                        <p:cTn id="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15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7 0.04233 L 0.09479 0.08235 C 0.10885 0.09137 0.12986 0.09623 0.15173 0.09623 C 0.17673 0.09623 0.1967 0.09137 0.21076 0.08235 L 0.27777 0.04233 " pathEditMode="relative" rAng="0" ptsTypes="AAAAA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9091 L 0.06285 0.11196 C 0.07309 0.11659 0.08767 0.11936 0.10312 0.11936 C 0.12101 0.11936 0.13507 0.11659 0.14514 0.11196 L 0.19236 0.09091 " pathEditMode="relative" rAng="0" ptsTypes="AAAAA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14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9 0.06593 L 0.00798 -0.22623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" y="-146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42656E-6 L 0.03646 -0.2132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-106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-0.01573 L -0.00798 -0.14943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-6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05469 -0.26481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-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0.09445 -0.18287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0.03577 -0.13495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254 L 0.08298 -0.31111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8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3 -0.01734 L 0.03351 -0.1795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8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05556 -0.29004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0.00208 L -0.28611 0.03932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18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01 -0.01665 L -0.48177 -0.19847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8" y="-90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25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0.01249 L -0.22691 0.08189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34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08 0.09415 L -0.34739 0.1126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9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04 -0.01018 L -0.22934 0.09993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24" y="5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25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1568E-6 L -0.22517 0.07009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7" y="34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750"/>
                            </p:stCondLst>
                            <p:childTnLst>
                              <p:par>
                                <p:cTn id="59" presetID="42" presetClass="path" presetSubtype="0" accel="33333" decel="6666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2937 L 0.00677 -0.34444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86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25937 2.59259E-6 C 0.37569 2.59259E-6 0.51875 -0.00579 0.51875 -0.01042 L 0.51875 -0.0206 " pathEditMode="relative" rAng="0" ptsTypes="AAAA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38" y="-104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25937 4.81481E-6 C 0.37569 4.81481E-6 0.51875 -0.00579 0.51875 -0.01042 L 0.51875 -0.02061 " pathEditMode="relative" rAng="0" ptsTypes="AAAA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38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749" y="134076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sz="4600" dirty="0"/>
          </a:p>
          <a:p>
            <a:pPr>
              <a:buClr>
                <a:schemeClr val="tx1">
                  <a:lumMod val="95000"/>
                  <a:lumOff val="5000"/>
                </a:schemeClr>
              </a:buClr>
              <a:buSzPct val="101000"/>
            </a:pPr>
            <a:r>
              <a:rPr lang="ru-RU" dirty="0">
                <a:solidFill>
                  <a:srgbClr val="0070C0"/>
                </a:solidFill>
              </a:rPr>
              <a:t>Социальная ответственность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70C0"/>
                </a:solidFill>
              </a:rPr>
              <a:t>Совместные проекты с государственным участием («Электронное правительство», «Видеонаблюдение за Единым Государственным Экзаменом», «Универсальные услуги связи и проект устранения цифрового неравенства», «Видеонаблюдение за выборами»)</a:t>
            </a:r>
          </a:p>
          <a:p>
            <a:pPr>
              <a:buSzPct val="101000"/>
            </a:pPr>
            <a:r>
              <a:rPr lang="ru-RU" dirty="0"/>
              <a:t>Наличие мощных финансовых возможностей для реализации</a:t>
            </a:r>
          </a:p>
          <a:p>
            <a:pPr>
              <a:buSzPct val="101000"/>
            </a:pPr>
            <a:r>
              <a:rPr lang="ru-RU" dirty="0"/>
              <a:t>Самая мощная оптическая сеть в городе</a:t>
            </a:r>
          </a:p>
          <a:p>
            <a:pPr>
              <a:buSzPct val="101000"/>
            </a:pPr>
            <a:r>
              <a:rPr lang="ru-RU" dirty="0"/>
              <a:t>Наличие сверхнадежного хранения информации ЦОД</a:t>
            </a:r>
          </a:p>
          <a:p>
            <a:pPr>
              <a:buSzPct val="101000"/>
            </a:pPr>
            <a:r>
              <a:rPr lang="ru-RU" dirty="0"/>
              <a:t>Наличие мощных и резервируемых  вычислительных ресурсов</a:t>
            </a:r>
          </a:p>
          <a:p>
            <a:pPr>
              <a:buSzPct val="101000"/>
            </a:pPr>
            <a:r>
              <a:rPr lang="ru-RU" dirty="0"/>
              <a:t>Возможности подключения десятков тысяч видео камер</a:t>
            </a:r>
          </a:p>
          <a:p>
            <a:pPr>
              <a:buSzPct val="101000"/>
            </a:pPr>
            <a:endParaRPr lang="ru-RU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33164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/>
              <a:t>Почему Ростелеком?</a:t>
            </a:r>
          </a:p>
        </p:txBody>
      </p:sp>
      <p:pic>
        <p:nvPicPr>
          <p:cNvPr id="5" name="Picture 3" descr="C:\Users\1\Desktop\rostelek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422"/>
            <a:ext cx="894829" cy="130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10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rostelek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422"/>
            <a:ext cx="894829" cy="130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331640" y="1991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/>
              <a:t>Комплексная безопасность как услуга</a:t>
            </a:r>
            <a:endParaRPr lang="ru-RU" sz="2800" i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406935"/>
              </p:ext>
            </p:extLst>
          </p:nvPr>
        </p:nvGraphicFramePr>
        <p:xfrm>
          <a:off x="-684584" y="170080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ight Brace 11"/>
          <p:cNvSpPr/>
          <p:nvPr/>
        </p:nvSpPr>
        <p:spPr>
          <a:xfrm>
            <a:off x="6372200" y="3068960"/>
            <a:ext cx="720080" cy="2736304"/>
          </a:xfrm>
          <a:prstGeom prst="rightBrac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C:\Users\1\Desktop\скачанные файлы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470" y="3923816"/>
            <a:ext cx="1873838" cy="102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1\Desktop\f2bd26ff12504b86a52d6cc009c2156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645" y="5296579"/>
            <a:ext cx="1008112" cy="367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746" y="5196809"/>
            <a:ext cx="554831" cy="554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3" descr="C:\Users\1\Desktop\0d40c9f1e51b9318ee4a30eb12b0e2c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46" y="4437112"/>
            <a:ext cx="528273" cy="510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1\Desktop\remont (1).png"/>
          <p:cNvPicPr>
            <a:picLocks noChangeAspect="1" noChangeArrowheads="1"/>
          </p:cNvPicPr>
          <p:nvPr/>
        </p:nvPicPr>
        <p:blipFill>
          <a:blip r:embed="rId1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282" y="3586068"/>
            <a:ext cx="615758" cy="6033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1\Desktop\1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5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000" b="1" dirty="0"/>
              <a:t>Что входит в стоимость? </a:t>
            </a:r>
          </a:p>
          <a:p>
            <a:pPr marL="0" indent="0">
              <a:buNone/>
            </a:pPr>
            <a:endParaRPr lang="ru-RU" dirty="0"/>
          </a:p>
          <a:p>
            <a:pPr>
              <a:buClr>
                <a:srgbClr val="007A37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2900" dirty="0"/>
              <a:t>Ежемесячное техническое обслуживание видео камер, каналов связи, серверного оборудования, устройств хранения информации</a:t>
            </a:r>
          </a:p>
          <a:p>
            <a:pPr>
              <a:buClr>
                <a:srgbClr val="007A37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2900" dirty="0"/>
              <a:t>Ежедневный контроль работоспособности системы видеонаблюдения</a:t>
            </a:r>
          </a:p>
          <a:p>
            <a:pPr>
              <a:buClr>
                <a:srgbClr val="007A37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2900" dirty="0"/>
              <a:t>Ежедневное устранение выявленных неисправностей системы</a:t>
            </a:r>
          </a:p>
          <a:p>
            <a:pPr>
              <a:buClr>
                <a:srgbClr val="007A37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2900" dirty="0"/>
              <a:t>Аренда видеокамер и вспомогательного оборудования</a:t>
            </a:r>
          </a:p>
          <a:p>
            <a:pPr>
              <a:buClr>
                <a:srgbClr val="007A37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2900" dirty="0"/>
              <a:t>Ремонт оборудования</a:t>
            </a:r>
          </a:p>
          <a:p>
            <a:pPr>
              <a:buClr>
                <a:srgbClr val="007A37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2900" dirty="0"/>
              <a:t>Замена оборудования при неисправности</a:t>
            </a:r>
          </a:p>
          <a:p>
            <a:pPr>
              <a:buClr>
                <a:srgbClr val="007A37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2900" dirty="0"/>
              <a:t>Выезд специалистов</a:t>
            </a:r>
          </a:p>
          <a:p>
            <a:pPr>
              <a:buClr>
                <a:srgbClr val="007A37"/>
              </a:buClr>
              <a:buSzPct val="104000"/>
              <a:buFont typeface="Wingdings" panose="05000000000000000000" pitchFamily="2" charset="2"/>
              <a:buChar char="ü"/>
            </a:pPr>
            <a:r>
              <a:rPr lang="ru-RU" sz="2900" dirty="0"/>
              <a:t>Содержание круглосуточного  дежурного персонала Ростелеком</a:t>
            </a:r>
          </a:p>
          <a:p>
            <a:pPr>
              <a:buClr>
                <a:srgbClr val="005C2A"/>
              </a:buClr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33164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/>
              <a:t>Видеонаблюдение от компании Ростелеком</a:t>
            </a:r>
          </a:p>
        </p:txBody>
      </p:sp>
      <p:pic>
        <p:nvPicPr>
          <p:cNvPr id="5" name="Picture 3" descr="C:\Users\1\Desktop\rostelek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422"/>
            <a:ext cx="894829" cy="130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51173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032" y="1556792"/>
            <a:ext cx="8712968" cy="2088231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Защита от несанкционированного доступа в подвалы, элеваторы, чердаки</a:t>
            </a:r>
          </a:p>
          <a:p>
            <a:r>
              <a:rPr lang="ru-RU" sz="2400" dirty="0"/>
              <a:t>Профилактика повреждений кровли</a:t>
            </a:r>
          </a:p>
          <a:p>
            <a:r>
              <a:rPr lang="ru-RU" sz="2400" dirty="0"/>
              <a:t>Профилактика доступа в подъезды через чердачные помещения</a:t>
            </a:r>
          </a:p>
          <a:p>
            <a:r>
              <a:rPr lang="ru-RU" sz="2400" dirty="0"/>
              <a:t>Профилактика краж в элеваторном узле</a:t>
            </a:r>
          </a:p>
          <a:p>
            <a:r>
              <a:rPr lang="ru-RU" sz="2400" dirty="0"/>
              <a:t>Учёт открывания двери подъезда</a:t>
            </a:r>
          </a:p>
          <a:p>
            <a:endParaRPr lang="ru-RU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33164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/>
              <a:t>Постановка на сигнализацию</a:t>
            </a:r>
          </a:p>
        </p:txBody>
      </p:sp>
      <p:pic>
        <p:nvPicPr>
          <p:cNvPr id="5" name="Picture 3" descr="C:\Users\1\Desktop\rostelek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422"/>
            <a:ext cx="894829" cy="130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31015"/>
          <a:stretch/>
        </p:blipFill>
        <p:spPr>
          <a:xfrm>
            <a:off x="1691680" y="3755017"/>
            <a:ext cx="5544616" cy="290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27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1612776"/>
          </a:xfrm>
        </p:spPr>
        <p:txBody>
          <a:bodyPr>
            <a:normAutofit/>
          </a:bodyPr>
          <a:lstStyle/>
          <a:p>
            <a:r>
              <a:rPr lang="ru-RU" sz="2400" dirty="0"/>
              <a:t>Детекция событий </a:t>
            </a:r>
          </a:p>
          <a:p>
            <a:r>
              <a:rPr lang="ru-RU" sz="2400" dirty="0"/>
              <a:t>Определение лиц</a:t>
            </a:r>
          </a:p>
          <a:p>
            <a:r>
              <a:rPr lang="ru-RU" sz="2400" dirty="0"/>
              <a:t>Фиксация времени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33164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/>
              <a:t>Видеонаблюдение в подъездах</a:t>
            </a:r>
          </a:p>
        </p:txBody>
      </p:sp>
      <p:pic>
        <p:nvPicPr>
          <p:cNvPr id="7" name="Picture 3" descr="C:\Users\1\Desktop\rostelek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422"/>
            <a:ext cx="894829" cy="130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46732"/>
            <a:ext cx="4304969" cy="30905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46732"/>
            <a:ext cx="4176465" cy="3090584"/>
          </a:xfrm>
          <a:prstGeom prst="rect">
            <a:avLst/>
          </a:prstGeom>
        </p:spPr>
      </p:pic>
      <p:pic>
        <p:nvPicPr>
          <p:cNvPr id="8" name="Picture 2" descr="C:\Users\1\Desktop\0d40c9f1e51b9318ee4a30eb12b0e2c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87025" y="1435657"/>
            <a:ext cx="1674917" cy="161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27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41" y="735929"/>
            <a:ext cx="1800200" cy="1196133"/>
          </a:xfrm>
          <a:prstGeom prst="rect">
            <a:avLst/>
          </a:prstGeom>
        </p:spPr>
      </p:pic>
      <p:pic>
        <p:nvPicPr>
          <p:cNvPr id="11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1268760"/>
            <a:ext cx="1768805" cy="1326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133164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/>
              <a:t>Что происходит?</a:t>
            </a:r>
          </a:p>
        </p:txBody>
      </p:sp>
      <p:pic>
        <p:nvPicPr>
          <p:cNvPr id="5" name="Picture 3" descr="C:\Users\1\Desktop\rostelek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422"/>
            <a:ext cx="894829" cy="130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89689" y="1805449"/>
            <a:ext cx="8229600" cy="4309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ru-RU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ru-RU" sz="1800" b="1" dirty="0"/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ru-RU" sz="2800" dirty="0"/>
              <a:t>Финансовый кризис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ru-RU" sz="2800" dirty="0"/>
              <a:t>Рост краж имущества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ru-RU" sz="2800" dirty="0"/>
              <a:t>Рост угонов транспорта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ru-RU" sz="2800" dirty="0"/>
              <a:t>Сокращение финансирования гос. структур (полиции)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ru-RU" sz="2800" dirty="0"/>
              <a:t>Опасная международная обстановка - терроризм</a:t>
            </a:r>
          </a:p>
        </p:txBody>
      </p:sp>
      <p:pic>
        <p:nvPicPr>
          <p:cNvPr id="7" name="Объект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939" y="1643838"/>
            <a:ext cx="4209205" cy="2289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4153" y="800738"/>
            <a:ext cx="1988381" cy="2009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267486"/>
            <a:ext cx="1646820" cy="122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239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26" y="1532016"/>
            <a:ext cx="8475539" cy="2405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/>
              <a:t>Все записи с камер хранятся в Центре Обработки Данных, с использованием многократного резервирования данных, позволяя в любой момент </a:t>
            </a:r>
            <a:r>
              <a:rPr lang="ru-RU" sz="2400" dirty="0"/>
              <a:t>восстановленить ход событий на основе записанных видеоматериалов</a:t>
            </a:r>
            <a:r>
              <a:rPr lang="ru-RU" sz="2300" dirty="0"/>
              <a:t>, используя эффективные методы анализа информации 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331640" y="1991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/>
              <a:t>Надежность хранения информации</a:t>
            </a:r>
            <a:endParaRPr lang="ru-RU" sz="2800" i="1" dirty="0"/>
          </a:p>
        </p:txBody>
      </p:sp>
      <p:pic>
        <p:nvPicPr>
          <p:cNvPr id="5" name="Picture 3" descr="C:\Users\1\Desktop\rostelek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422"/>
            <a:ext cx="894829" cy="130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1\Desktop\Аренда_серверов_Dedicat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6" y="3762941"/>
            <a:ext cx="3762965" cy="297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95536" y="3762940"/>
            <a:ext cx="4014545" cy="2934152"/>
          </a:xfrm>
          <a:prstGeom prst="roundRect">
            <a:avLst/>
          </a:prstGeom>
          <a:solidFill>
            <a:srgbClr val="00B050">
              <a:alpha val="22000"/>
            </a:srgbClr>
          </a:solidFill>
          <a:ln>
            <a:solidFill>
              <a:schemeClr val="accent1">
                <a:shade val="50000"/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9" name="Picture 3" descr="C:\Users\1\Desktop\Ростелек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42" y="5941172"/>
            <a:ext cx="1152336" cy="63360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1\Desktop\lock-33495_960_72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464" y="4797152"/>
            <a:ext cx="763336" cy="75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1\Desktop\0d40c9f1e51b9318ee4a30eb12b0e2c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261" y="3542333"/>
            <a:ext cx="1000124" cy="96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1\Desktop\0d40c9f1e51b9318ee4a30eb12b0e2c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441" y="4263229"/>
            <a:ext cx="1000124" cy="96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1\Desktop\0d40c9f1e51b9318ee4a30eb12b0e2c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523" y="5627119"/>
            <a:ext cx="1000124" cy="96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>
            <a:endCxn id="7" idx="3"/>
          </p:cNvCxnSpPr>
          <p:nvPr/>
        </p:nvCxnSpPr>
        <p:spPr>
          <a:xfrm flipH="1">
            <a:off x="4410081" y="3933056"/>
            <a:ext cx="1890111" cy="12969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7" idx="3"/>
          </p:cNvCxnSpPr>
          <p:nvPr/>
        </p:nvCxnSpPr>
        <p:spPr>
          <a:xfrm flipH="1">
            <a:off x="4410081" y="4581536"/>
            <a:ext cx="3690311" cy="64848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7" idx="3"/>
          </p:cNvCxnSpPr>
          <p:nvPr/>
        </p:nvCxnSpPr>
        <p:spPr>
          <a:xfrm>
            <a:off x="4410081" y="5230016"/>
            <a:ext cx="3042239" cy="71926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4334955" y="5156800"/>
            <a:ext cx="127352" cy="1457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0248" name="Picture 6" descr="C:\Users\1\Desktop\f2bd26ff12504b86a52d6cc009c2156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892" y="3669501"/>
            <a:ext cx="1281112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>
            <a:stCxn id="45" idx="2"/>
          </p:cNvCxnSpPr>
          <p:nvPr/>
        </p:nvCxnSpPr>
        <p:spPr>
          <a:xfrm flipH="1" flipV="1">
            <a:off x="3944949" y="5229690"/>
            <a:ext cx="390006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23833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1844823"/>
            <a:ext cx="3960440" cy="4644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Приложение для мобильных устройств преднозначенное для удаленного доступа и мониторинга систем видеонаблюдения 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Приложение </a:t>
            </a:r>
            <a:r>
              <a:rPr lang="ru-RU" sz="2200" i="1" dirty="0">
                <a:solidFill>
                  <a:srgbClr val="FF0000"/>
                </a:solidFill>
                <a:latin typeface="Calibri" panose="020F0502020204030204" pitchFamily="34" charset="0"/>
              </a:rPr>
              <a:t>не требует изучения дополнительных инструкций</a:t>
            </a:r>
            <a:r>
              <a:rPr lang="ru-RU" sz="2200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– всё просто и доступно!</a:t>
            </a:r>
          </a:p>
          <a:p>
            <a:endParaRPr lang="ru-RU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331640" y="1991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/>
              <a:t>Удобство использования</a:t>
            </a:r>
            <a:endParaRPr lang="ru-RU" sz="2800" i="1" dirty="0"/>
          </a:p>
        </p:txBody>
      </p:sp>
      <p:pic>
        <p:nvPicPr>
          <p:cNvPr id="5" name="Picture 3" descr="C:\Users\1\Desktop\rostelek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422"/>
            <a:ext cx="894829" cy="130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1\Desktop\Screenshot_2016-04-01-11-21-5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2416862" cy="4296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1\Desktop\Screenshot_2016-04-01-11-20-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6897"/>
            <a:ext cx="2448272" cy="4352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1\Desktop\4dc4648754ca5017fdbd16239746a62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6309321"/>
            <a:ext cx="1578301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3928" y="1430703"/>
            <a:ext cx="2283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Пример</a:t>
            </a:r>
            <a:r>
              <a:rPr lang="en-US" sz="1400" b="1" dirty="0"/>
              <a:t>: </a:t>
            </a:r>
            <a:r>
              <a:rPr lang="ru-RU" sz="1400" dirty="0"/>
              <a:t>Байкальская 251а</a:t>
            </a:r>
          </a:p>
        </p:txBody>
      </p:sp>
    </p:spTree>
    <p:extLst>
      <p:ext uri="{BB962C8B-B14F-4D97-AF65-F5344CB8AC3E}">
        <p14:creationId xmlns:p14="http://schemas.microsoft.com/office/powerpoint/2010/main" val="53233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3" y="1605645"/>
            <a:ext cx="8229600" cy="47853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2800" dirty="0"/>
          </a:p>
          <a:p>
            <a:r>
              <a:rPr lang="ru-RU" sz="2600" dirty="0"/>
              <a:t>Доступ к получению информации от всех видеокамер города*</a:t>
            </a:r>
          </a:p>
          <a:p>
            <a:r>
              <a:rPr lang="ru-RU" sz="2600" dirty="0"/>
              <a:t>Оперативность в поиске информации по данным от видеокамер со всех домов города*, а не только от установленных на доме.</a:t>
            </a:r>
          </a:p>
          <a:p>
            <a:r>
              <a:rPr lang="ru-RU" sz="2600" dirty="0"/>
              <a:t>Оперативность подключения компетентных органов для решения проблем жителей ( инциденты, разбой, угон)</a:t>
            </a:r>
          </a:p>
          <a:p>
            <a:r>
              <a:rPr lang="ru-RU" sz="2600" dirty="0"/>
              <a:t>Профилактика правонарушений и вандализма.</a:t>
            </a:r>
          </a:p>
          <a:p>
            <a:r>
              <a:rPr lang="ru-RU" sz="2600" dirty="0"/>
              <a:t>Уверенность в работоспособности системы видеонаблюдения</a:t>
            </a:r>
          </a:p>
          <a:p>
            <a:r>
              <a:rPr lang="ru-RU" sz="2600" dirty="0"/>
              <a:t>Безопасность в подъезде и в придомовой территории</a:t>
            </a:r>
          </a:p>
          <a:p>
            <a:r>
              <a:rPr lang="ru-RU" sz="2600" dirty="0"/>
              <a:t>Контроль чистоты и порядка на территории</a:t>
            </a:r>
          </a:p>
          <a:p>
            <a:pPr marL="0" indent="0">
              <a:buNone/>
            </a:pPr>
            <a:r>
              <a:rPr lang="ru-RU" sz="2000" dirty="0"/>
              <a:t>* Для компетентных органов</a:t>
            </a:r>
          </a:p>
          <a:p>
            <a:pPr marL="0" indent="0">
              <a:buNone/>
            </a:pPr>
            <a:r>
              <a:rPr lang="ru-RU" sz="2800" dirty="0"/>
              <a:t>                                     </a:t>
            </a:r>
          </a:p>
          <a:p>
            <a:pPr marL="0" indent="0">
              <a:buNone/>
            </a:pPr>
            <a:r>
              <a:rPr lang="ru-RU" sz="2800" dirty="0"/>
              <a:t>                                     </a:t>
            </a:r>
            <a:r>
              <a:rPr lang="ru-RU" sz="2800" b="1" u="sng" dirty="0">
                <a:solidFill>
                  <a:srgbClr val="00B0F0"/>
                </a:solidFill>
              </a:rPr>
              <a:t>ДЕМОНСТРАЦИЯ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33164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/>
              <a:t>Участие в программе</a:t>
            </a:r>
          </a:p>
          <a:p>
            <a:pPr algn="l"/>
            <a:r>
              <a:rPr lang="ru-RU" sz="2800" b="1" dirty="0"/>
              <a:t>Безопасный дом от Ростелеком</a:t>
            </a:r>
          </a:p>
        </p:txBody>
      </p:sp>
      <p:pic>
        <p:nvPicPr>
          <p:cNvPr id="5" name="Picture 3" descr="C:\Users\1\Desktop\rostelek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422"/>
            <a:ext cx="894829" cy="130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72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6951"/>
              </p:ext>
            </p:extLst>
          </p:nvPr>
        </p:nvGraphicFramePr>
        <p:xfrm>
          <a:off x="-923528" y="2492896"/>
          <a:ext cx="6419056" cy="3556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498951" y="2636912"/>
            <a:ext cx="44644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A37"/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dirty="0"/>
              <a:t>Комплексное решение</a:t>
            </a:r>
          </a:p>
          <a:p>
            <a:pPr marL="285750" indent="-285750">
              <a:buClr>
                <a:srgbClr val="007A37"/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dirty="0"/>
              <a:t>Ежемесячные платежи за обслуживание</a:t>
            </a:r>
          </a:p>
          <a:p>
            <a:pPr marL="285750" indent="-285750">
              <a:buClr>
                <a:srgbClr val="007A37"/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dirty="0"/>
              <a:t>Отсутствие первоначальных взносов</a:t>
            </a:r>
          </a:p>
          <a:p>
            <a:pPr marL="285750" indent="-285750">
              <a:buClr>
                <a:srgbClr val="007A37"/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dirty="0"/>
              <a:t>Низкая стоимость содержания</a:t>
            </a:r>
          </a:p>
          <a:p>
            <a:pPr marL="285750" indent="-285750">
              <a:buClr>
                <a:srgbClr val="007A37"/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dirty="0"/>
              <a:t>Возможность просмотра видеокамер с мобильного телефона , планшета, ПК с любого места (с дачи, с другого города и страны)</a:t>
            </a:r>
          </a:p>
          <a:p>
            <a:pPr marL="285750" indent="-285750">
              <a:buClr>
                <a:srgbClr val="007A37"/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dirty="0"/>
              <a:t>Надежность хранения информации</a:t>
            </a:r>
          </a:p>
          <a:p>
            <a:pPr marL="285750" indent="-285750">
              <a:buClr>
                <a:srgbClr val="007A37"/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dirty="0"/>
              <a:t>100% защита информации от постороннего доступа</a:t>
            </a:r>
          </a:p>
          <a:p>
            <a:pPr marL="285750" indent="-285750">
              <a:buClr>
                <a:srgbClr val="007A37"/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dirty="0"/>
              <a:t>Начисления в квартплату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7401" y="1787969"/>
            <a:ext cx="154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РОСТЕЛЕКОМ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1711025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Сравним варианты:</a:t>
            </a:r>
            <a:endParaRPr lang="ru-RU" sz="2800" b="1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33164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/>
              <a:t>Безопасный дом от Ростелеком</a:t>
            </a:r>
          </a:p>
        </p:txBody>
      </p:sp>
      <p:pic>
        <p:nvPicPr>
          <p:cNvPr id="10" name="Picture 3" descr="C:\Users\1\Desktop\rosteleko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422"/>
            <a:ext cx="894829" cy="130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16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1640" y="19776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/>
              <a:t>Безопасный дом от Ростелеком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87824" y="1844824"/>
            <a:ext cx="449138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i="1" dirty="0">
                <a:solidFill>
                  <a:srgbClr val="005C2A"/>
                </a:solidFill>
              </a:rPr>
              <a:t>Безопасность</a:t>
            </a:r>
            <a:r>
              <a:rPr lang="ru-RU" sz="2800" dirty="0">
                <a:solidFill>
                  <a:srgbClr val="005C2A"/>
                </a:solidFill>
              </a:rPr>
              <a:t> </a:t>
            </a:r>
            <a:endParaRPr lang="ru-RU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i="1" dirty="0">
                <a:solidFill>
                  <a:srgbClr val="005C2A"/>
                </a:solidFill>
              </a:rPr>
              <a:t>Эффективность</a:t>
            </a:r>
            <a:r>
              <a:rPr lang="ru-RU" sz="2800" dirty="0">
                <a:solidFill>
                  <a:srgbClr val="005C2A"/>
                </a:solidFill>
              </a:rPr>
              <a:t> </a:t>
            </a:r>
            <a:endParaRPr lang="ru-RU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i="1" dirty="0">
                <a:solidFill>
                  <a:srgbClr val="005C2A"/>
                </a:solidFill>
              </a:rPr>
              <a:t>Надёжность</a:t>
            </a:r>
            <a:r>
              <a:rPr lang="ru-RU" sz="2800" dirty="0">
                <a:solidFill>
                  <a:srgbClr val="005C2A"/>
                </a:solidFill>
              </a:rPr>
              <a:t> </a:t>
            </a:r>
            <a:endParaRPr lang="ru-RU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i="1" dirty="0">
                <a:solidFill>
                  <a:srgbClr val="005C2A"/>
                </a:solidFill>
              </a:rPr>
              <a:t>Доступность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i="1" dirty="0">
                <a:solidFill>
                  <a:srgbClr val="005C2A"/>
                </a:solidFill>
              </a:rPr>
              <a:t>Комфорт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8195" name="Picture 3" descr="C:\Users\1\Desktop\rostelek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422"/>
            <a:ext cx="894829" cy="130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434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5400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000" dirty="0"/>
          </a:p>
          <a:p>
            <a:pPr>
              <a:buSzPct val="103000"/>
              <a:buFont typeface="+mj-lt"/>
              <a:buAutoNum type="arabicPeriod"/>
            </a:pPr>
            <a:r>
              <a:rPr lang="ru-RU" sz="2400" dirty="0"/>
              <a:t>Сокращение расходов на обслуживание дома, так как снизится количество актов вандализма.</a:t>
            </a:r>
          </a:p>
          <a:p>
            <a:pPr>
              <a:buSzPct val="103000"/>
              <a:buFont typeface="+mj-lt"/>
              <a:buAutoNum type="arabicPeriod"/>
            </a:pPr>
            <a:r>
              <a:rPr lang="ru-RU" sz="2400" dirty="0"/>
              <a:t>Возможность отследить виновника противоправных действий;</a:t>
            </a:r>
          </a:p>
          <a:p>
            <a:pPr>
              <a:buSzPct val="103000"/>
              <a:buFont typeface="+mj-lt"/>
              <a:buAutoNum type="arabicPeriod"/>
            </a:pPr>
            <a:r>
              <a:rPr lang="ru-RU" sz="2400" dirty="0"/>
              <a:t>Безопасность и комфорт для жильцов;</a:t>
            </a:r>
          </a:p>
          <a:p>
            <a:pPr>
              <a:buSzPct val="103000"/>
              <a:buFont typeface="+mj-lt"/>
              <a:buAutoNum type="arabicPeriod"/>
            </a:pPr>
            <a:r>
              <a:rPr lang="ru-RU" sz="2400" dirty="0"/>
              <a:t>Снижение количества краж имущества;</a:t>
            </a:r>
          </a:p>
          <a:p>
            <a:pPr>
              <a:buSzPct val="103000"/>
              <a:buFont typeface="+mj-lt"/>
              <a:buAutoNum type="arabicPeriod"/>
            </a:pPr>
            <a:r>
              <a:rPr lang="ru-RU" sz="2400" dirty="0"/>
              <a:t>Контроль лифтовых*, парковки, детских площадок</a:t>
            </a:r>
          </a:p>
          <a:p>
            <a:pPr>
              <a:buSzPct val="103000"/>
              <a:buFont typeface="+mj-lt"/>
              <a:buAutoNum type="arabicPeriod"/>
            </a:pP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539552" y="1304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/>
              <a:t>Преимущество</a:t>
            </a:r>
          </a:p>
        </p:txBody>
      </p:sp>
      <p:pic>
        <p:nvPicPr>
          <p:cNvPr id="5" name="Picture 3" descr="C:\Users\1\Desktop\rostelek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422"/>
            <a:ext cx="894829" cy="130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772816"/>
            <a:ext cx="3134748" cy="2106685"/>
          </a:xfrm>
          <a:prstGeom prst="rect">
            <a:avLst/>
          </a:prstGeom>
        </p:spPr>
      </p:pic>
      <p:pic>
        <p:nvPicPr>
          <p:cNvPr id="13314" name="Picture 2" descr="C:\Users\1\Desktop\0d40c9f1e51b9318ee4a30eb12b0e2c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871" y="4328587"/>
            <a:ext cx="1813278" cy="175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38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737588"/>
            <a:ext cx="3456384" cy="247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854" y="4509120"/>
            <a:ext cx="2307989" cy="1730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544101"/>
            <a:ext cx="2488885" cy="186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49" y="1339171"/>
            <a:ext cx="2771800" cy="27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141041" cy="524676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и поимка преступников</a:t>
            </a:r>
          </a:p>
        </p:txBody>
      </p:sp>
      <p:pic>
        <p:nvPicPr>
          <p:cNvPr id="9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2935">
            <a:off x="3703005" y="1565776"/>
            <a:ext cx="1187324" cy="1187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741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141041" cy="524676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Быстрое обнаружение</a:t>
            </a:r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5" y="1475608"/>
            <a:ext cx="4104456" cy="3853628"/>
          </a:xfrm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725" y="1426077"/>
            <a:ext cx="3116990" cy="2071067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02097"/>
            <a:ext cx="4079118" cy="2719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091">
            <a:off x="4535931" y="1322477"/>
            <a:ext cx="1149828" cy="1149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8220229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141041" cy="524676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Безопасное детство</a:t>
            </a:r>
          </a:p>
        </p:txBody>
      </p:sp>
      <p:pic>
        <p:nvPicPr>
          <p:cNvPr id="5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45024"/>
            <a:ext cx="3819776" cy="2745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7" y="1526499"/>
            <a:ext cx="4363504" cy="2682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2935">
            <a:off x="4048213" y="1393045"/>
            <a:ext cx="698955" cy="698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2935">
            <a:off x="8221592" y="3550200"/>
            <a:ext cx="681600" cy="68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2002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  <a:r>
              <a:rPr lang="en-US" b="1" dirty="0" err="1"/>
              <a:t>Hikvision</a:t>
            </a:r>
            <a:endParaRPr lang="ru-RU" b="1" dirty="0"/>
          </a:p>
          <a:p>
            <a:pPr marL="0" indent="0">
              <a:buNone/>
            </a:pPr>
            <a:endParaRPr lang="ru-RU" sz="1800" b="1" i="1" dirty="0"/>
          </a:p>
          <a:p>
            <a:pPr marL="0" indent="0">
              <a:buNone/>
            </a:pPr>
            <a:r>
              <a:rPr lang="ru-RU" sz="1800" dirty="0"/>
              <a:t>Лучшее </a:t>
            </a: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видеооборудование</a:t>
            </a:r>
            <a:r>
              <a:rPr lang="ru-RU" sz="1800" dirty="0"/>
              <a:t> в категории цена</a:t>
            </a:r>
            <a:r>
              <a:rPr lang="en-US" sz="1800" dirty="0"/>
              <a:t>/</a:t>
            </a:r>
            <a:r>
              <a:rPr lang="ru-RU" sz="1800" dirty="0"/>
              <a:t>качество.</a:t>
            </a:r>
          </a:p>
          <a:p>
            <a:pPr marL="0" indent="0">
              <a:buNone/>
            </a:pPr>
            <a:endParaRPr lang="ru-RU" sz="1050" dirty="0"/>
          </a:p>
          <a:p>
            <a:pPr marL="0" indent="0">
              <a:buNone/>
            </a:pPr>
            <a:r>
              <a:rPr lang="ru-RU" sz="1800" dirty="0"/>
              <a:t>Один из крупнейших в мире поставщиков продуктов видеонаблюдения и готовых решений по видеонаблюдению.</a:t>
            </a:r>
            <a:endParaRPr lang="ru-RU" sz="1800" b="1" i="1" dirty="0"/>
          </a:p>
        </p:txBody>
      </p:sp>
      <p:pic>
        <p:nvPicPr>
          <p:cNvPr id="1027" name="Picture 3" descr="C:\Users\1\Desktop\f2bd26ff12504b86a52d6cc009c215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2016224" cy="73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4572000" y="1435657"/>
            <a:ext cx="0" cy="51616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C:\Users\1\Desktop\a3092df0153a3e0b31419b686d1cbc4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8" y="4437112"/>
            <a:ext cx="434845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4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  </a:t>
            </a:r>
            <a:r>
              <a:rPr lang="en-US" b="1"/>
              <a:t>Hikvision</a:t>
            </a:r>
            <a:endParaRPr lang="ru-RU" b="1"/>
          </a:p>
          <a:p>
            <a:pPr marL="0" indent="0">
              <a:buFont typeface="Arial" panose="020B0604020202020204" pitchFamily="34" charset="0"/>
              <a:buNone/>
            </a:pPr>
            <a:endParaRPr lang="ru-RU" sz="1800" b="1" i="1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/>
              <a:t>Лучшее </a:t>
            </a:r>
            <a:r>
              <a:rPr lang="ru-RU" sz="18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видеооборудование</a:t>
            </a:r>
            <a:r>
              <a:rPr lang="ru-RU" sz="1800"/>
              <a:t> в категории цена</a:t>
            </a:r>
            <a:r>
              <a:rPr lang="en-US" sz="1800"/>
              <a:t>/</a:t>
            </a:r>
            <a:r>
              <a:rPr lang="ru-RU" sz="1800"/>
              <a:t>качество.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05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/>
              <a:t>Один из крупнейших в мире поставщиков продуктов видеонаблюдения и готовых решений по видеонаблюдению.</a:t>
            </a:r>
            <a:endParaRPr lang="ru-RU" sz="1800" b="1" i="1" dirty="0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1470286" y="3233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/>
              <a:t>Видеонаблюдение от компании Ростелеком</a:t>
            </a:r>
          </a:p>
          <a:p>
            <a:pPr algn="l"/>
            <a:r>
              <a:rPr lang="ru-RU" sz="2800" b="1" dirty="0"/>
              <a:t>                              </a:t>
            </a:r>
            <a:r>
              <a:rPr lang="ru-RU" sz="2800" b="1" i="1" dirty="0"/>
              <a:t>Технология</a:t>
            </a:r>
            <a:endParaRPr lang="en-US" sz="2800" b="1" i="1" dirty="0"/>
          </a:p>
          <a:p>
            <a:pPr algn="l"/>
            <a:r>
              <a:rPr lang="ru-RU" sz="2800" b="1" dirty="0"/>
              <a:t>                             </a:t>
            </a:r>
            <a:endParaRPr lang="ru-RU" sz="2800" i="1" dirty="0"/>
          </a:p>
        </p:txBody>
      </p:sp>
      <p:pic>
        <p:nvPicPr>
          <p:cNvPr id="17" name="Picture 3" descr="C:\Users\1\Desktop\f2bd26ff12504b86a52d6cc009c215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2016224" cy="73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1\Desktop\a3092df0153a3e0b31419b686d1cbc4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8" y="4437112"/>
            <a:ext cx="434845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5"/>
          <p:cNvSpPr txBox="1">
            <a:spLocks/>
          </p:cNvSpPr>
          <p:nvPr/>
        </p:nvSpPr>
        <p:spPr>
          <a:xfrm>
            <a:off x="4981288" y="1124744"/>
            <a:ext cx="38987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    </a:t>
            </a: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/>
              <a:t>Система видеонаблюдения 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Безопасный дом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800" dirty="0"/>
              <a:t>включает в себя сочетание многофункционального програмного обеспечения и мощную оптическую сеть Ростелеком. Система эффективно справится с задачей по охране подъезда, чердаков, подвалов, а так же прилегающего пермитра.</a:t>
            </a:r>
            <a:endParaRPr lang="ru-RU" sz="1800" b="1" dirty="0"/>
          </a:p>
        </p:txBody>
      </p:sp>
      <p:pic>
        <p:nvPicPr>
          <p:cNvPr id="21" name="Picture 5" descr="C:\Users\1\Desktop\Axxon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93096"/>
            <a:ext cx="324036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1\Desktop\0d40c9f1e51b9318ee4a30eb12b0e2c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056" y="4963572"/>
            <a:ext cx="922030" cy="89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>
            <a:off x="5436096" y="5481228"/>
            <a:ext cx="27768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 descr="C:\Users\1\Desktop\640px-Ростелеком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47"/>
          <a:stretch/>
        </p:blipFill>
        <p:spPr bwMode="auto">
          <a:xfrm>
            <a:off x="-20439" y="-327889"/>
            <a:ext cx="127392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94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c4e0ddb0252a49978fe118a1910689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71227"/>
            <a:ext cx="7344966" cy="4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576064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Рост угонов, поджогов автомобилей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967875"/>
            <a:ext cx="2614783" cy="1737378"/>
          </a:xfrm>
          <a:prstGeom prst="rect">
            <a:avLst/>
          </a:prstGeom>
        </p:spPr>
      </p:pic>
      <p:pic>
        <p:nvPicPr>
          <p:cNvPr id="8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14975"/>
            <a:ext cx="2448272" cy="1836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313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00201"/>
            <a:ext cx="8640960" cy="2188840"/>
          </a:xfrm>
        </p:spPr>
        <p:txBody>
          <a:bodyPr>
            <a:normAutofit/>
          </a:bodyPr>
          <a:lstStyle/>
          <a:p>
            <a:r>
              <a:rPr lang="ru-RU" sz="2000" dirty="0"/>
              <a:t>Антивандальные шкаф с телелекоммуникационным оборудованием устанавливается в подъезд</a:t>
            </a:r>
          </a:p>
          <a:p>
            <a:endParaRPr lang="ru-RU" sz="2000" dirty="0"/>
          </a:p>
          <a:p>
            <a:r>
              <a:rPr lang="ru-RU" sz="2000" dirty="0"/>
              <a:t>Габариты шкафа (см) ≈ </a:t>
            </a:r>
            <a:r>
              <a:rPr lang="en-US" sz="2000" dirty="0"/>
              <a:t>58,0 x 70,0 x 28,0</a:t>
            </a:r>
            <a:endParaRPr lang="ru-RU" sz="20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470286" y="3233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/>
              <a:t>Видеонаблюдение от компании Ростелеком</a:t>
            </a:r>
          </a:p>
          <a:p>
            <a:pPr algn="l"/>
            <a:r>
              <a:rPr lang="ru-RU" sz="2800" b="1" dirty="0"/>
              <a:t>                    </a:t>
            </a:r>
            <a:r>
              <a:rPr lang="ru-RU" sz="2800" b="1" i="1" dirty="0">
                <a:solidFill>
                  <a:srgbClr val="00B0F0"/>
                </a:solidFill>
              </a:rPr>
              <a:t>Установка оборудования</a:t>
            </a:r>
            <a:endParaRPr lang="en-US" sz="2800" b="1" i="1" dirty="0">
              <a:solidFill>
                <a:srgbClr val="00B0F0"/>
              </a:solidFill>
            </a:endParaRPr>
          </a:p>
          <a:p>
            <a:pPr algn="l"/>
            <a:r>
              <a:rPr lang="ru-RU" sz="2800" b="1" dirty="0"/>
              <a:t>                             </a:t>
            </a:r>
            <a:endParaRPr lang="ru-RU" sz="2800" i="1" dirty="0"/>
          </a:p>
        </p:txBody>
      </p:sp>
      <p:pic>
        <p:nvPicPr>
          <p:cNvPr id="8" name="Picture 3" descr="C:\Users\1\Desktop\640px-Ростелеком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47"/>
          <a:stretch/>
        </p:blipFill>
        <p:spPr bwMode="auto">
          <a:xfrm>
            <a:off x="-20439" y="-315416"/>
            <a:ext cx="127392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05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946" y="2020937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53006ee34ec81d3be60f41a51719838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0848"/>
            <a:ext cx="1599466" cy="1445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img_repina_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283" y="3740160"/>
            <a:ext cx="3898173" cy="276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esktop\inde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49129"/>
            <a:ext cx="4032448" cy="275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43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151636"/>
          </a:xfrm>
          <a:prstGeom prst="rect">
            <a:avLst/>
          </a:prstGeom>
          <a:gradFill>
            <a:gsLst>
              <a:gs pos="0">
                <a:schemeClr val="bg1">
                  <a:alpha val="26000"/>
                </a:schemeClr>
              </a:gs>
              <a:gs pos="77000">
                <a:schemeClr val="accent1">
                  <a:lumMod val="27000"/>
                  <a:lumOff val="73000"/>
                </a:schemeClr>
              </a:gs>
              <a:gs pos="13000">
                <a:schemeClr val="accent1">
                  <a:tint val="23500"/>
                  <a:satMod val="160000"/>
                  <a:alpha val="1000"/>
                  <a:lumMod val="78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1\Desktop\b7751184092838dab11269450d5d47c8-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84909"/>
            <a:ext cx="6679679" cy="1111843"/>
          </a:xfrm>
        </p:spPr>
        <p:txBody>
          <a:bodyPr>
            <a:noAutofit/>
          </a:bodyPr>
          <a:lstStyle/>
          <a:p>
            <a:r>
              <a:rPr lang="ru-RU" sz="2400" b="1" dirty="0"/>
              <a:t>Комплексное решение –</a:t>
            </a:r>
            <a:r>
              <a:rPr lang="en-US" sz="2400" b="1" dirty="0"/>
              <a:t> </a:t>
            </a:r>
            <a:r>
              <a:rPr lang="ru-RU" sz="2400" b="1" dirty="0"/>
              <a:t>Безопасный дом</a:t>
            </a: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5387"/>
            <a:ext cx="1754163" cy="733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071" y="5445224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SzPct val="129000"/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Качество</a:t>
            </a:r>
          </a:p>
          <a:p>
            <a:pPr marL="285750" indent="-285750">
              <a:buClr>
                <a:srgbClr val="00B050"/>
              </a:buClr>
              <a:buSzPct val="129000"/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Надёжность</a:t>
            </a:r>
          </a:p>
          <a:p>
            <a:pPr marL="285750" indent="-285750">
              <a:buClr>
                <a:srgbClr val="00B050"/>
              </a:buClr>
              <a:buSzPct val="129000"/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Стабильность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013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5100" dirty="0"/>
              <a:t>Достаточно ли только домофона?</a:t>
            </a:r>
          </a:p>
          <a:p>
            <a:pPr marL="0" indent="0">
              <a:buNone/>
            </a:pPr>
            <a:endParaRPr lang="ru-RU" sz="4000" dirty="0"/>
          </a:p>
          <a:p>
            <a:r>
              <a:rPr lang="ru-RU" sz="4000" dirty="0"/>
              <a:t>В 90% случаев в домах с домофонами попадают посторонние</a:t>
            </a:r>
          </a:p>
          <a:p>
            <a:r>
              <a:rPr lang="ru-RU" sz="4000" dirty="0"/>
              <a:t>Домофонные системы не обеспечивают контроль кто, когда и во сколько зашел/вышел</a:t>
            </a:r>
          </a:p>
          <a:p>
            <a:r>
              <a:rPr lang="ru-RU" sz="4000" dirty="0"/>
              <a:t>Злоумышленники могут сделать дубликат ключа или воспользоваться универсальным </a:t>
            </a:r>
          </a:p>
          <a:p>
            <a:r>
              <a:rPr lang="ru-RU" sz="4000" dirty="0"/>
              <a:t>Жители открывают двери для «врачей», «сантехников», «связистов» не имея возможности удостоверится в этом.</a:t>
            </a:r>
          </a:p>
          <a:p>
            <a:r>
              <a:rPr lang="ru-RU" sz="4000" dirty="0"/>
              <a:t>Только  Домофон  не может обеспечить защиту МКД от краж, разбоев, вандализма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33164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/>
              <a:t>Как защитить свой дом</a:t>
            </a:r>
          </a:p>
        </p:txBody>
      </p:sp>
      <p:pic>
        <p:nvPicPr>
          <p:cNvPr id="5" name="Picture 3" descr="C:\Users\1\Desktop\rostelek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422"/>
            <a:ext cx="894829" cy="130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737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C:\Users\1\Desktop\33653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0" y="4005064"/>
            <a:ext cx="781101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340768"/>
            <a:ext cx="8229600" cy="1849327"/>
          </a:xfrm>
          <a:effectLst>
            <a:softEdge rad="31750"/>
          </a:effectLst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Видеонаблюдение территории 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</a:rPr>
              <a:t>                                                                   </a:t>
            </a:r>
            <a:r>
              <a:rPr lang="ru-RU" sz="2400" b="1" dirty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Подключение  к общегородской системе безопасности от Ростелеком</a:t>
            </a:r>
          </a:p>
          <a:p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33164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/>
              <a:t>Безопасный дом</a:t>
            </a:r>
            <a:r>
              <a:rPr lang="en-US" sz="2800" b="1" dirty="0"/>
              <a:t> </a:t>
            </a:r>
            <a:r>
              <a:rPr lang="ru-RU" sz="2800" b="1" dirty="0"/>
              <a:t>– </a:t>
            </a:r>
            <a:r>
              <a:rPr lang="ru-RU" sz="2800" b="1" i="1" dirty="0"/>
              <a:t>Придомовая территория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6" name="Picture 3" descr="C:\Users\1\Desktop\rostelek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422"/>
            <a:ext cx="894829" cy="130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1\Desktop\w256h2561339252488CheckedShieldGre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7" y="4654012"/>
            <a:ext cx="1510415" cy="151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2177" flipH="1">
            <a:off x="1797038" y="4376130"/>
            <a:ext cx="555764" cy="555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2177" flipH="1">
            <a:off x="6881282" y="4994114"/>
            <a:ext cx="481147" cy="4811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7066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33164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/>
              <a:t>Цена владения </a:t>
            </a:r>
          </a:p>
          <a:p>
            <a:pPr algn="l"/>
            <a:r>
              <a:rPr lang="ru-RU" sz="2800" b="1" dirty="0"/>
              <a:t>"Безопасный дом - </a:t>
            </a:r>
            <a:r>
              <a:rPr lang="ru-RU" sz="2800" b="1" i="1" dirty="0"/>
              <a:t>Придомовая территория</a:t>
            </a:r>
            <a:r>
              <a:rPr lang="ru-RU" sz="2800" b="1" dirty="0"/>
              <a:t>"</a:t>
            </a:r>
          </a:p>
        </p:txBody>
      </p:sp>
      <p:pic>
        <p:nvPicPr>
          <p:cNvPr id="7" name="Picture 3" descr="C:\Users\1\Desktop\rostelek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422"/>
            <a:ext cx="894829" cy="130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791367" y="783039"/>
            <a:ext cx="7560840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5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sz="35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3500" b="1" dirty="0">
                <a:solidFill>
                  <a:schemeClr val="accent6">
                    <a:lumMod val="75000"/>
                  </a:schemeClr>
                </a:solidFill>
              </a:rPr>
              <a:t>96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копеек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/>
              <a:t>за один квадратный метр жилой площади</a:t>
            </a:r>
            <a:r>
              <a:rPr lang="en-US" sz="2400" dirty="0"/>
              <a:t> </a:t>
            </a:r>
            <a:r>
              <a:rPr lang="ru-RU" sz="2400" dirty="0"/>
              <a:t>в месяц</a:t>
            </a:r>
          </a:p>
        </p:txBody>
      </p:sp>
      <p:pic>
        <p:nvPicPr>
          <p:cNvPr id="1026" name="Picture 2" descr="http://ournetlife.ru/uploads/images/default/istoriya_monetikopej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80928"/>
            <a:ext cx="38100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62008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1\Downloads\2016-04-07 11.16.5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358" y="3933055"/>
            <a:ext cx="6377978" cy="279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7754" y="1338258"/>
            <a:ext cx="8229600" cy="1849327"/>
          </a:xfrm>
          <a:effectLst>
            <a:softEdge rad="31750"/>
          </a:effectLst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Видеонаблюдение в подъезде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</a:rPr>
              <a:t>                                                      </a:t>
            </a:r>
            <a:r>
              <a:rPr lang="ru-RU" sz="2400" b="1" dirty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Подключение  к общегородской системе безопасности от Ростелеком</a:t>
            </a:r>
            <a:endParaRPr lang="ru-RU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</a:rPr>
              <a:t>                                                             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33164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/>
              <a:t>Безопасный дом</a:t>
            </a:r>
            <a:r>
              <a:rPr lang="en-US" sz="2800" b="1" dirty="0"/>
              <a:t> </a:t>
            </a:r>
            <a:r>
              <a:rPr lang="ru-RU" sz="2800" b="1" dirty="0"/>
              <a:t>– </a:t>
            </a:r>
            <a:r>
              <a:rPr lang="ru-RU" sz="2800" b="1" i="1" dirty="0"/>
              <a:t>Подъезд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6" name="Picture 3" descr="C:\Users\1\Desktop\rostelek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422"/>
            <a:ext cx="894829" cy="130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1\Desktop\w256h2561339252488CheckedShieldGre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139" y="4573820"/>
            <a:ext cx="1510415" cy="151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7823">
            <a:off x="7086317" y="3961926"/>
            <a:ext cx="481147" cy="4811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218358" y="3955197"/>
            <a:ext cx="2572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u="sng" dirty="0">
                <a:solidFill>
                  <a:srgbClr val="00B050"/>
                </a:solidFill>
              </a:rPr>
              <a:t>Фиксация времени</a:t>
            </a:r>
            <a:r>
              <a:rPr lang="en-US" sz="1200" dirty="0">
                <a:solidFill>
                  <a:schemeClr val="bg1"/>
                </a:solidFill>
              </a:rPr>
              <a:t>:</a:t>
            </a:r>
          </a:p>
          <a:p>
            <a:r>
              <a:rPr lang="en-US" sz="1200" dirty="0">
                <a:solidFill>
                  <a:srgbClr val="FFC000"/>
                </a:solidFill>
              </a:rPr>
              <a:t>12:30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– открытие подъездной двери</a:t>
            </a:r>
          </a:p>
          <a:p>
            <a:r>
              <a:rPr lang="ru-RU" sz="1200" dirty="0">
                <a:solidFill>
                  <a:srgbClr val="FFC000"/>
                </a:solidFill>
              </a:rPr>
              <a:t>14</a:t>
            </a:r>
            <a:r>
              <a:rPr lang="en-US" sz="1200" dirty="0">
                <a:solidFill>
                  <a:srgbClr val="FFC000"/>
                </a:solidFill>
              </a:rPr>
              <a:t>:30 </a:t>
            </a:r>
            <a:r>
              <a:rPr lang="ru-RU" sz="1200" dirty="0">
                <a:solidFill>
                  <a:schemeClr val="bg1"/>
                </a:solidFill>
              </a:rPr>
              <a:t>– открытие подъездной двери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4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33164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/>
              <a:t>Цена владения "Безопасный дом - Подъезд"</a:t>
            </a:r>
          </a:p>
        </p:txBody>
      </p:sp>
      <p:pic>
        <p:nvPicPr>
          <p:cNvPr id="7" name="Picture 3" descr="C:\Users\1\Desktop\rostelek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422"/>
            <a:ext cx="894829" cy="130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791367" y="783039"/>
            <a:ext cx="7560840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5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sz="35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3500" b="1" dirty="0">
                <a:solidFill>
                  <a:schemeClr val="accent6">
                    <a:lumMod val="75000"/>
                  </a:schemeClr>
                </a:solidFill>
              </a:rPr>
              <a:t>96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копеек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/>
              <a:t>за один квадратный метр жилой площади</a:t>
            </a:r>
          </a:p>
        </p:txBody>
      </p:sp>
      <p:pic>
        <p:nvPicPr>
          <p:cNvPr id="9" name="Picture 2" descr="http://ournetlife.ru/uploads/images/default/istoriya_monetikopej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08920"/>
            <a:ext cx="38100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44667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1\Downloads\2016-04-07 11.16.5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809" y="4167756"/>
            <a:ext cx="4017082" cy="252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1\Desktop\33653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0" y="4167756"/>
            <a:ext cx="3960440" cy="252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5740" y="1916832"/>
            <a:ext cx="5910476" cy="1440160"/>
          </a:xfrm>
          <a:prstGeom prst="rect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099" y="1484784"/>
            <a:ext cx="8229600" cy="2540281"/>
          </a:xfrm>
          <a:effectLst>
            <a:softEdge rad="31750"/>
          </a:effectLst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DD2E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Подключение  к общегородской системе безопасности от Ростелеком</a:t>
            </a:r>
          </a:p>
          <a:p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Видеонаблюдение территории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Видеонаблюдение в подъезде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33164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/>
              <a:t>Комплексное решение</a:t>
            </a:r>
            <a:r>
              <a:rPr lang="en-US" sz="2800" b="1" dirty="0"/>
              <a:t> </a:t>
            </a:r>
            <a:r>
              <a:rPr lang="ru-RU" sz="2800" b="1" dirty="0"/>
              <a:t>- Безопасный дом</a:t>
            </a:r>
            <a:r>
              <a:rPr lang="en-US" sz="2800" b="1" dirty="0"/>
              <a:t> </a:t>
            </a:r>
            <a:r>
              <a:rPr lang="en-US" sz="4000" b="1" dirty="0">
                <a:solidFill>
                  <a:srgbClr val="FF0000"/>
                </a:solidFill>
              </a:rPr>
              <a:t>+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3" descr="C:\Users\1\Desktop\rostelek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422"/>
            <a:ext cx="894829" cy="130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1\Desktop\w256h2561339252488CheckedShieldGre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80953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1\Desktop\w256h2561339252488CheckedShieldGre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750" y="479559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97184" y="4941168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pic>
        <p:nvPicPr>
          <p:cNvPr id="16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7823">
            <a:off x="8337560" y="4232267"/>
            <a:ext cx="489933" cy="489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7823">
            <a:off x="3802907" y="4197154"/>
            <a:ext cx="489933" cy="489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2885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4656</TotalTime>
  <Words>887</Words>
  <Application>Microsoft Office PowerPoint</Application>
  <PresentationFormat>Экран (4:3)</PresentationFormat>
  <Paragraphs>187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Office Theme</vt:lpstr>
      <vt:lpstr>Комплексное решение – Безопасный дом</vt:lpstr>
      <vt:lpstr>Презентация PowerPoint</vt:lpstr>
      <vt:lpstr>Рост угонов, поджогов автомобилей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Безопасный дом от Ростелеком</vt:lpstr>
      <vt:lpstr>Презентация PowerPoint</vt:lpstr>
      <vt:lpstr>Поиск и поимка преступников</vt:lpstr>
      <vt:lpstr>Быстрое обнаружение</vt:lpstr>
      <vt:lpstr>Безопасное детство</vt:lpstr>
      <vt:lpstr>Презентация PowerPoint</vt:lpstr>
      <vt:lpstr>Презентация PowerPoint</vt:lpstr>
      <vt:lpstr>Комплексное решение – Безопасный дом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Hikvision</dc:title>
  <dc:creator>Nikolai Timan</dc:creator>
  <cp:lastModifiedBy>Titarenko</cp:lastModifiedBy>
  <cp:revision>198</cp:revision>
  <dcterms:created xsi:type="dcterms:W3CDTF">2016-03-31T01:59:27Z</dcterms:created>
  <dcterms:modified xsi:type="dcterms:W3CDTF">2017-01-12T02:37:50Z</dcterms:modified>
</cp:coreProperties>
</file>